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58"/>
  </p:notesMasterIdLst>
  <p:sldIdLst>
    <p:sldId id="259" r:id="rId2"/>
    <p:sldId id="257" r:id="rId3"/>
    <p:sldId id="260" r:id="rId4"/>
    <p:sldId id="298" r:id="rId5"/>
    <p:sldId id="303" r:id="rId6"/>
    <p:sldId id="305" r:id="rId7"/>
    <p:sldId id="306" r:id="rId8"/>
    <p:sldId id="307" r:id="rId9"/>
    <p:sldId id="310" r:id="rId10"/>
    <p:sldId id="309" r:id="rId11"/>
    <p:sldId id="312" r:id="rId12"/>
    <p:sldId id="314" r:id="rId13"/>
    <p:sldId id="311" r:id="rId14"/>
    <p:sldId id="315" r:id="rId15"/>
    <p:sldId id="316" r:id="rId16"/>
    <p:sldId id="317" r:id="rId17"/>
    <p:sldId id="318" r:id="rId18"/>
    <p:sldId id="319" r:id="rId19"/>
    <p:sldId id="320" r:id="rId20"/>
    <p:sldId id="322" r:id="rId21"/>
    <p:sldId id="323" r:id="rId22"/>
    <p:sldId id="325" r:id="rId23"/>
    <p:sldId id="324" r:id="rId24"/>
    <p:sldId id="326" r:id="rId25"/>
    <p:sldId id="327" r:id="rId26"/>
    <p:sldId id="328" r:id="rId27"/>
    <p:sldId id="329" r:id="rId28"/>
    <p:sldId id="332" r:id="rId29"/>
    <p:sldId id="330" r:id="rId30"/>
    <p:sldId id="331" r:id="rId31"/>
    <p:sldId id="334" r:id="rId32"/>
    <p:sldId id="333" r:id="rId33"/>
    <p:sldId id="335" r:id="rId34"/>
    <p:sldId id="336" r:id="rId35"/>
    <p:sldId id="337" r:id="rId36"/>
    <p:sldId id="340" r:id="rId37"/>
    <p:sldId id="342" r:id="rId38"/>
    <p:sldId id="343" r:id="rId39"/>
    <p:sldId id="344" r:id="rId40"/>
    <p:sldId id="345" r:id="rId41"/>
    <p:sldId id="352" r:id="rId42"/>
    <p:sldId id="348" r:id="rId43"/>
    <p:sldId id="350" r:id="rId44"/>
    <p:sldId id="349" r:id="rId45"/>
    <p:sldId id="355" r:id="rId46"/>
    <p:sldId id="353" r:id="rId47"/>
    <p:sldId id="354" r:id="rId48"/>
    <p:sldId id="351" r:id="rId49"/>
    <p:sldId id="358" r:id="rId50"/>
    <p:sldId id="357" r:id="rId51"/>
    <p:sldId id="361" r:id="rId52"/>
    <p:sldId id="360" r:id="rId53"/>
    <p:sldId id="359" r:id="rId54"/>
    <p:sldId id="347" r:id="rId55"/>
    <p:sldId id="346" r:id="rId56"/>
    <p:sldId id="362" r:id="rId57"/>
  </p:sldIdLst>
  <p:sldSz cx="9144000" cy="5143500" type="screen16x9"/>
  <p:notesSz cx="6858000" cy="9144000"/>
  <p:embeddedFontLst>
    <p:embeddedFont>
      <p:font typeface="경기천년바탕 Regular" panose="02020503020101020101" pitchFamily="18" charset="-127"/>
      <p:regular r:id="rId59"/>
    </p:embeddedFont>
    <p:embeddedFont>
      <p:font typeface="경기천년제목 Bold" panose="02020803020101020101" pitchFamily="18" charset="-127"/>
      <p:bold r:id="rId60"/>
    </p:embeddedFont>
    <p:embeddedFont>
      <p:font typeface="Squada One" panose="020B0600000101010101" charset="0"/>
      <p:regular r:id="rId61"/>
    </p:embeddedFont>
    <p:embeddedFont>
      <p:font typeface="Roboto Condensed Light" panose="020B0600000101010101" charset="0"/>
      <p:regular r:id="rId62"/>
      <p:bold r:id="rId63"/>
      <p:italic r:id="rId64"/>
      <p:boldItalic r:id="rId65"/>
    </p:embeddedFont>
    <p:embeddedFont>
      <p:font typeface="경기천년제목V Bold" panose="02020803020101020101" pitchFamily="18" charset="-127"/>
      <p:bold r:id="rId66"/>
    </p:embeddedFont>
    <p:embeddedFont>
      <p:font typeface="맑은 고딕" panose="020B0503020000020004" pitchFamily="50" charset="-127"/>
      <p:regular r:id="rId67"/>
      <p:bold r:id="rId68"/>
    </p:embeddedFont>
    <p:embeddedFont>
      <p:font typeface="함초롬돋움" panose="020B0604000101010101" pitchFamily="50" charset="-127"/>
      <p:regular r:id="rId69"/>
      <p:bold r:id="rId70"/>
    </p:embeddedFont>
    <p:embeddedFont>
      <p:font typeface="경기천년바탕 Bold" panose="02020803020101020101" pitchFamily="18" charset="-127"/>
      <p:bold r:id="rId71"/>
    </p:embeddedFont>
    <p:embeddedFont>
      <p:font typeface="Fira Sans Extra Condensed Medium" panose="020B0600000101010101" charset="0"/>
      <p:regular r:id="rId72"/>
      <p:bold r:id="rId73"/>
      <p:italic r:id="rId74"/>
      <p:boldItalic r:id="rId75"/>
    </p:embeddedFont>
    <p:embeddedFont>
      <p:font typeface="경기천년제목 Medium" panose="02020603020101020101" pitchFamily="18" charset="-127"/>
      <p:regular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C737DA-4D52-42F5-94FF-A9AA4CFF9EEF}">
  <a:tblStyle styleId="{BBC737DA-4D52-42F5-94FF-A9AA4CFF9E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90" autoAdjust="0"/>
  </p:normalViewPr>
  <p:slideViewPr>
    <p:cSldViewPr snapToGrid="0">
      <p:cViewPr varScale="1">
        <p:scale>
          <a:sx n="89" d="100"/>
          <a:sy n="89" d="100"/>
        </p:scale>
        <p:origin x="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428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3181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737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1344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025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5714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826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9980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496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6443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1274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015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6733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667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316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809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4348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22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3164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92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2459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2199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22234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2442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6907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884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342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01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501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537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296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583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8" r:id="rId4"/>
    <p:sldLayoutId id="2147483659" r:id="rId5"/>
    <p:sldLayoutId id="2147483670" r:id="rId6"/>
    <p:sldLayoutId id="2147483671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49" y="3085150"/>
            <a:ext cx="5641077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순환 신경망의 고급 사용법</a:t>
            </a:r>
            <a:endParaRPr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57924" y="172740"/>
            <a:ext cx="5214300" cy="946200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준비하기</a:t>
            </a:r>
            <a:endParaRPr lang="ko-KR" altLang="en-US" dirty="0"/>
          </a:p>
        </p:txBody>
      </p:sp>
      <p:cxnSp>
        <p:nvCxnSpPr>
          <p:cNvPr id="3" name="Google Shape;334;p40"/>
          <p:cNvCxnSpPr/>
          <p:nvPr/>
        </p:nvCxnSpPr>
        <p:spPr>
          <a:xfrm flipH="1" flipV="1">
            <a:off x="0" y="4453583"/>
            <a:ext cx="2076333" cy="6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361;p40"/>
          <p:cNvGrpSpPr/>
          <p:nvPr/>
        </p:nvGrpSpPr>
        <p:grpSpPr>
          <a:xfrm>
            <a:off x="1169479" y="3997573"/>
            <a:ext cx="336507" cy="336507"/>
            <a:chOff x="3271200" y="1435075"/>
            <a:chExt cx="481825" cy="481825"/>
          </a:xfrm>
        </p:grpSpPr>
        <p:sp>
          <p:nvSpPr>
            <p:cNvPr id="5" name="Google Shape;362;p40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363;p40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" name="Google Shape;321;p40"/>
          <p:cNvSpPr txBox="1">
            <a:spLocks/>
          </p:cNvSpPr>
          <p:nvPr/>
        </p:nvSpPr>
        <p:spPr>
          <a:xfrm>
            <a:off x="447483" y="438013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Step.6</a:t>
            </a:r>
            <a:endParaRPr 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Google Shape;322;p40"/>
          <p:cNvSpPr txBox="1">
            <a:spLocks/>
          </p:cNvSpPr>
          <p:nvPr/>
        </p:nvSpPr>
        <p:spPr>
          <a:xfrm>
            <a:off x="599133" y="4692590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</a:t>
            </a:r>
            <a:r>
              <a:rPr lang="ko-KR" altLang="en-US" sz="1050" dirty="0" err="1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정규화하기</a:t>
            </a:r>
            <a:endParaRPr lang="ko-KR" altLang="en-US" sz="1050" dirty="0" smtClean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33" y="1764461"/>
            <a:ext cx="8669482" cy="1076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5562172" y="1856485"/>
            <a:ext cx="33376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전처리 과정</a:t>
            </a:r>
            <a:endParaRPr lang="en-US" altLang="ko-KR" sz="1300" dirty="0" smtClean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300" dirty="0" smtClean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3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    (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</a:t>
            </a:r>
            <a:r>
              <a:rPr lang="ko-KR" altLang="en-US" sz="1300" dirty="0" err="1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특성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–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평균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/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표준 편차</a:t>
            </a:r>
            <a:endParaRPr lang="en-US" altLang="ko-KR" sz="1300" dirty="0" smtClean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000" dirty="0" smtClean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3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20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만개 타임 스텝을 훈련 데이터로 사용</a:t>
            </a:r>
            <a:endParaRPr lang="ko-KR" altLang="en-US" sz="1300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19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57924" y="172740"/>
            <a:ext cx="5214300" cy="946200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준비하기</a:t>
            </a:r>
            <a:endParaRPr lang="ko-KR" altLang="en-US" dirty="0"/>
          </a:p>
        </p:txBody>
      </p:sp>
      <p:cxnSp>
        <p:nvCxnSpPr>
          <p:cNvPr id="3" name="Google Shape;334;p40"/>
          <p:cNvCxnSpPr/>
          <p:nvPr/>
        </p:nvCxnSpPr>
        <p:spPr>
          <a:xfrm flipH="1" flipV="1">
            <a:off x="0" y="4431159"/>
            <a:ext cx="3470562" cy="75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361;p40"/>
          <p:cNvGrpSpPr/>
          <p:nvPr/>
        </p:nvGrpSpPr>
        <p:grpSpPr>
          <a:xfrm>
            <a:off x="1169479" y="3997573"/>
            <a:ext cx="336507" cy="336507"/>
            <a:chOff x="3271200" y="1435075"/>
            <a:chExt cx="481825" cy="481825"/>
          </a:xfrm>
        </p:grpSpPr>
        <p:sp>
          <p:nvSpPr>
            <p:cNvPr id="5" name="Google Shape;362;p40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363;p40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" name="Google Shape;321;p40"/>
          <p:cNvSpPr txBox="1">
            <a:spLocks/>
          </p:cNvSpPr>
          <p:nvPr/>
        </p:nvSpPr>
        <p:spPr>
          <a:xfrm>
            <a:off x="447483" y="438013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Step.6</a:t>
            </a:r>
            <a:endParaRPr 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Google Shape;322;p40"/>
          <p:cNvSpPr txBox="1">
            <a:spLocks/>
          </p:cNvSpPr>
          <p:nvPr/>
        </p:nvSpPr>
        <p:spPr>
          <a:xfrm>
            <a:off x="599133" y="4692590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</a:t>
            </a:r>
            <a:r>
              <a:rPr lang="ko-KR" altLang="en-US" sz="1050" dirty="0" err="1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정규화하기</a:t>
            </a:r>
            <a:endParaRPr lang="ko-KR" altLang="en-US" sz="1050" dirty="0" smtClean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32340" y="721545"/>
            <a:ext cx="44116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(samples, targets) </a:t>
            </a:r>
            <a:r>
              <a:rPr lang="ko-KR" altLang="en-US" sz="1300" dirty="0" err="1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튜플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반복적 반환</a:t>
            </a:r>
            <a:endParaRPr lang="en-US" altLang="ko-KR" sz="1300" dirty="0" smtClean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500" dirty="0" smtClean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0"/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- </a:t>
            </a:r>
            <a:r>
              <a:rPr lang="ko-KR" altLang="ko-KR" sz="1300" b="1" dirty="0" err="1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samples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: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입력 데이터로 사용할 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배치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- </a:t>
            </a:r>
            <a:r>
              <a:rPr lang="ko-KR" altLang="ko-KR" sz="1300" b="1" dirty="0" err="1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targets</a:t>
            </a:r>
            <a:r>
              <a:rPr lang="en-US" altLang="ko-KR" sz="1300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대응되는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타깃 온도의 배열 </a:t>
            </a:r>
          </a:p>
          <a:p>
            <a:endParaRPr lang="en-US" altLang="ko-KR" sz="800" dirty="0" smtClean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3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매개변수</a:t>
            </a:r>
            <a:endParaRPr lang="en-US" altLang="ko-KR" sz="1300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endParaRPr lang="ko-KR" altLang="ko-KR" sz="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- </a:t>
            </a:r>
            <a:r>
              <a:rPr lang="ko-KR" altLang="ko-KR" sz="1300" b="1" dirty="0" err="1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data</a:t>
            </a:r>
            <a:r>
              <a:rPr lang="ko-KR" altLang="ko-KR" sz="1300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정규화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부동 소수 데이터로 이루어진 원본 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배열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ko-KR" altLang="ko-KR" sz="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- </a:t>
            </a:r>
            <a:r>
              <a:rPr lang="ko-KR" altLang="ko-KR" sz="1300" b="1" dirty="0" err="1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lookback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: 입력으로 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용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거슬러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올라갈 </a:t>
            </a:r>
            <a:r>
              <a:rPr lang="ko-KR" altLang="ko-KR" sz="1300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타임스텝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ko-KR" altLang="ko-KR" sz="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- </a:t>
            </a:r>
            <a:r>
              <a:rPr lang="ko-KR" altLang="ko-KR" sz="1300" b="1" dirty="0" err="1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delay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: 타깃으로 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미래의 </a:t>
            </a:r>
            <a:r>
              <a:rPr lang="ko-KR" altLang="ko-KR" sz="1300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타임스텝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ko-KR" altLang="ko-KR" sz="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- </a:t>
            </a:r>
            <a:r>
              <a:rPr lang="ko-KR" altLang="ko-KR" sz="1300" b="1" dirty="0" err="1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min_index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&amp;</a:t>
            </a:r>
            <a:r>
              <a:rPr lang="ko-KR" altLang="ko-KR" sz="1300" b="1" dirty="0">
                <a:solidFill>
                  <a:srgbClr val="00B0F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</a:t>
            </a:r>
            <a:r>
              <a:rPr lang="ko-KR" altLang="ko-KR" sz="13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max_index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: 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추출 </a:t>
            </a:r>
            <a:r>
              <a:rPr lang="ko-KR" altLang="ko-KR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타임스텝의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범위를 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지정하기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위한 </a:t>
            </a:r>
            <a:r>
              <a:rPr lang="ko-KR" altLang="ko-KR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data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배열의 인덱스. 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2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	      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검증 데이터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/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테스트 데이터를 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분리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 사용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ko-KR" altLang="ko-KR" sz="5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- </a:t>
            </a:r>
            <a:r>
              <a:rPr lang="ko-KR" altLang="ko-KR" sz="1300" b="1" dirty="0" err="1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shuffle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: 샘플을 섞을지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 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시간 순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으로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추출할지 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결정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ko-KR" altLang="ko-KR" sz="5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- </a:t>
            </a:r>
            <a:r>
              <a:rPr lang="ko-KR" altLang="ko-KR" sz="1300" b="1" dirty="0" err="1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batch_size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: 배치의 샘플 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수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en-US" altLang="ko-KR" sz="1300" b="1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128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ko-KR" altLang="ko-KR" sz="5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- </a:t>
            </a:r>
            <a:r>
              <a:rPr lang="ko-KR" altLang="ko-KR" sz="1300" b="1" dirty="0" err="1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step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: 데이터를 </a:t>
            </a:r>
            <a:r>
              <a:rPr lang="ko-KR" altLang="ko-KR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샘플링할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타임스텝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간격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300" b="1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6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(1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시간에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개의 데이터 포인트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ko-KR" altLang="en-US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1" name="Google Shape;6268;p62"/>
          <p:cNvGrpSpPr/>
          <p:nvPr/>
        </p:nvGrpSpPr>
        <p:grpSpPr>
          <a:xfrm>
            <a:off x="2646899" y="3997573"/>
            <a:ext cx="339583" cy="343429"/>
            <a:chOff x="-39647175" y="3972000"/>
            <a:chExt cx="313500" cy="317050"/>
          </a:xfrm>
          <a:solidFill>
            <a:schemeClr val="tx1"/>
          </a:solidFill>
        </p:grpSpPr>
        <p:sp>
          <p:nvSpPr>
            <p:cNvPr id="12" name="Google Shape;6269;p62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270;p62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271;p62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21;p40"/>
          <p:cNvSpPr txBox="1">
            <a:spLocks/>
          </p:cNvSpPr>
          <p:nvPr/>
        </p:nvSpPr>
        <p:spPr>
          <a:xfrm>
            <a:off x="1937110" y="4374291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Step.7</a:t>
            </a:r>
            <a:endParaRPr 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Google Shape;322;p40"/>
          <p:cNvSpPr txBox="1">
            <a:spLocks/>
          </p:cNvSpPr>
          <p:nvPr/>
        </p:nvSpPr>
        <p:spPr>
          <a:xfrm>
            <a:off x="2088760" y="4697649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050" dirty="0" err="1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제네레이터</a:t>
            </a:r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함수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39" y="721545"/>
            <a:ext cx="4272035" cy="3621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5" name="직선 연결선 24"/>
          <p:cNvCxnSpPr/>
          <p:nvPr/>
        </p:nvCxnSpPr>
        <p:spPr>
          <a:xfrm>
            <a:off x="879764" y="3068782"/>
            <a:ext cx="44334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79764" y="3495814"/>
            <a:ext cx="443345" cy="245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19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57924" y="172740"/>
            <a:ext cx="5214300" cy="946200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준비하기</a:t>
            </a:r>
            <a:endParaRPr lang="ko-KR" altLang="en-US" dirty="0"/>
          </a:p>
        </p:txBody>
      </p:sp>
      <p:cxnSp>
        <p:nvCxnSpPr>
          <p:cNvPr id="3" name="Google Shape;334;p40"/>
          <p:cNvCxnSpPr/>
          <p:nvPr/>
        </p:nvCxnSpPr>
        <p:spPr>
          <a:xfrm flipH="1">
            <a:off x="0" y="4414918"/>
            <a:ext cx="4946073" cy="162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361;p40"/>
          <p:cNvGrpSpPr/>
          <p:nvPr/>
        </p:nvGrpSpPr>
        <p:grpSpPr>
          <a:xfrm>
            <a:off x="1169479" y="3997573"/>
            <a:ext cx="336507" cy="336507"/>
            <a:chOff x="3271200" y="1435075"/>
            <a:chExt cx="481825" cy="481825"/>
          </a:xfrm>
        </p:grpSpPr>
        <p:sp>
          <p:nvSpPr>
            <p:cNvPr id="5" name="Google Shape;362;p40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363;p40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" name="Google Shape;321;p40"/>
          <p:cNvSpPr txBox="1">
            <a:spLocks/>
          </p:cNvSpPr>
          <p:nvPr/>
        </p:nvSpPr>
        <p:spPr>
          <a:xfrm>
            <a:off x="447483" y="438013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Step.6</a:t>
            </a:r>
            <a:endParaRPr 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Google Shape;322;p40"/>
          <p:cNvSpPr txBox="1">
            <a:spLocks/>
          </p:cNvSpPr>
          <p:nvPr/>
        </p:nvSpPr>
        <p:spPr>
          <a:xfrm>
            <a:off x="599133" y="4692590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</a:t>
            </a:r>
            <a:r>
              <a:rPr lang="ko-KR" altLang="en-US" sz="1050" dirty="0" err="1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정규화하기</a:t>
            </a:r>
            <a:endParaRPr lang="ko-KR" altLang="en-US" sz="1050" dirty="0" smtClean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7015" y="889074"/>
            <a:ext cx="4086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</a:t>
            </a:r>
            <a:r>
              <a:rPr lang="en-US" altLang="ko-KR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만</a:t>
            </a:r>
            <a:r>
              <a:rPr lang="en-US" altLang="ko-KR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</a:t>
            </a:r>
            <a:r>
              <a:rPr lang="ko-KR" altLang="en-US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</a:t>
            </a:r>
            <a:r>
              <a:rPr lang="en-US" altLang="ko-KR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만</a:t>
            </a:r>
            <a:r>
              <a:rPr lang="en-US" altLang="ko-KR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</a:t>
            </a:r>
            <a:r>
              <a:rPr lang="ko-KR" altLang="en-US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테스트</a:t>
            </a:r>
            <a:r>
              <a:rPr lang="en-US" altLang="ko-KR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나머지</a:t>
            </a:r>
            <a:r>
              <a:rPr lang="en-US" altLang="ko-KR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en-US" altLang="ko-KR" sz="300" dirty="0" smtClean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dirty="0" smtClean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각 </a:t>
            </a:r>
            <a:r>
              <a:rPr lang="ko-KR" altLang="en-US" dirty="0" err="1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제네레이터는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원본 데이터의 다른 시간대 사용</a:t>
            </a:r>
            <a:endParaRPr lang="ko-KR" altLang="en-US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1" name="Google Shape;6268;p62"/>
          <p:cNvGrpSpPr/>
          <p:nvPr/>
        </p:nvGrpSpPr>
        <p:grpSpPr>
          <a:xfrm>
            <a:off x="2646899" y="3997573"/>
            <a:ext cx="339583" cy="343429"/>
            <a:chOff x="-39647175" y="3972000"/>
            <a:chExt cx="313500" cy="317050"/>
          </a:xfrm>
          <a:solidFill>
            <a:schemeClr val="tx1"/>
          </a:solidFill>
        </p:grpSpPr>
        <p:sp>
          <p:nvSpPr>
            <p:cNvPr id="12" name="Google Shape;6269;p62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270;p62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271;p62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21;p40"/>
          <p:cNvSpPr txBox="1">
            <a:spLocks/>
          </p:cNvSpPr>
          <p:nvPr/>
        </p:nvSpPr>
        <p:spPr>
          <a:xfrm>
            <a:off x="1937110" y="4374291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Step.7</a:t>
            </a:r>
            <a:endParaRPr 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Google Shape;322;p40"/>
          <p:cNvSpPr txBox="1">
            <a:spLocks/>
          </p:cNvSpPr>
          <p:nvPr/>
        </p:nvSpPr>
        <p:spPr>
          <a:xfrm>
            <a:off x="2088760" y="4697649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050" dirty="0" err="1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제네레이터</a:t>
            </a:r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함수</a:t>
            </a:r>
            <a:endParaRPr lang="ko-KR" altLang="en-US" dirty="0"/>
          </a:p>
        </p:txBody>
      </p:sp>
      <p:sp>
        <p:nvSpPr>
          <p:cNvPr id="17" name="Google Shape;4855;p59"/>
          <p:cNvSpPr/>
          <p:nvPr/>
        </p:nvSpPr>
        <p:spPr>
          <a:xfrm>
            <a:off x="4148735" y="4003400"/>
            <a:ext cx="348568" cy="330680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21;p40"/>
          <p:cNvSpPr txBox="1">
            <a:spLocks/>
          </p:cNvSpPr>
          <p:nvPr/>
        </p:nvSpPr>
        <p:spPr>
          <a:xfrm>
            <a:off x="3414310" y="4374291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Step.8</a:t>
            </a:r>
            <a:endParaRPr 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0" name="Google Shape;322;p40"/>
          <p:cNvSpPr txBox="1">
            <a:spLocks/>
          </p:cNvSpPr>
          <p:nvPr/>
        </p:nvSpPr>
        <p:spPr>
          <a:xfrm>
            <a:off x="3579815" y="4692590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훈련</a:t>
            </a:r>
            <a:r>
              <a:rPr lang="en-US" altLang="ko-KR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검증</a:t>
            </a:r>
            <a:r>
              <a:rPr lang="en-US" altLang="ko-KR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테스트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10" y="664396"/>
            <a:ext cx="3257700" cy="32208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960" y="1829657"/>
            <a:ext cx="4357511" cy="20687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4" name="직선 연결선 23"/>
          <p:cNvCxnSpPr/>
          <p:nvPr/>
        </p:nvCxnSpPr>
        <p:spPr>
          <a:xfrm>
            <a:off x="225810" y="1711037"/>
            <a:ext cx="688590" cy="69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85366" y="2944091"/>
            <a:ext cx="44334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705390" y="1988127"/>
            <a:ext cx="506392" cy="692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417618" y="2168236"/>
            <a:ext cx="450273" cy="1385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440381" y="3158836"/>
            <a:ext cx="1115292" cy="1834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511283" y="3608754"/>
            <a:ext cx="1674772" cy="1777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76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635950" y="359302"/>
            <a:ext cx="3867300" cy="1003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3rd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상식</a:t>
            </a:r>
            <a:r>
              <a:rPr lang="en-US" altLang="ko-KR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수준의 기준점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898145" y="1362882"/>
            <a:ext cx="8063346" cy="3013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간단한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상식 수준의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해법</a:t>
            </a:r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&gt;</a:t>
            </a:r>
          </a:p>
          <a:p>
            <a:pPr algn="l"/>
            <a:endParaRPr lang="en-US" altLang="ko-KR" sz="3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✓ </a:t>
            </a:r>
            <a:r>
              <a:rPr lang="ko-KR" altLang="en-US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정상 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여부 </a:t>
            </a:r>
            <a:r>
              <a:rPr lang="ko-KR" altLang="en-US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확인 용도</a:t>
            </a:r>
            <a:r>
              <a:rPr lang="en-US" altLang="ko-KR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algn="l"/>
            <a:r>
              <a:rPr lang="ko-KR" altLang="en-US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✓ </a:t>
            </a:r>
            <a:r>
              <a:rPr lang="ko-KR" altLang="en-US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고수준 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머신 러닝 </a:t>
            </a:r>
            <a:r>
              <a:rPr lang="ko-KR" altLang="en-US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모델 </a:t>
            </a:r>
            <a:r>
              <a:rPr lang="en-US" altLang="ko-KR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  <a:r>
              <a:rPr lang="ko-KR" altLang="en-US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뛰어 넘어야 할 기준점을 </a:t>
            </a:r>
            <a:r>
              <a:rPr lang="ko-KR" altLang="en-US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생성</a:t>
            </a:r>
            <a:endParaRPr lang="en-US" altLang="ko-KR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✓ </a:t>
            </a:r>
            <a:r>
              <a:rPr lang="ko-KR" altLang="en-US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알려진 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해결책이 없는 새로운 문제를 </a:t>
            </a:r>
            <a:r>
              <a:rPr lang="ko-KR" altLang="en-US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다룰 때 유용</a:t>
            </a:r>
            <a:endParaRPr lang="en-US" altLang="ko-KR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Ex)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일부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클래스가 월등히 많아 불균형한 분류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[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데이터셋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=&gt;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클래스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A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샘플이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90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%  + 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클래스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B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샘플이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10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% ]</a:t>
            </a:r>
          </a:p>
          <a:p>
            <a:pPr algn="l"/>
            <a:endParaRPr lang="en-US" altLang="ko-KR" sz="5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	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✓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접근법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새로운 샘플을 항상 클래스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'A'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라고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예측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⟹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전반적으로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90%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정확도</a:t>
            </a: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머신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러닝 기반의 모델이라면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90%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이상을 달성해야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유용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</a:p>
          <a:p>
            <a:pPr algn="l"/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온도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시계열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데이터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연속적 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일자별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로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주기성을 가진다고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가정 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오늘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온도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&amp;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내일 온도가 </a:t>
            </a:r>
            <a:r>
              <a:rPr lang="ko-KR" altLang="en-US" sz="1200" dirty="0" err="1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비슷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</a:p>
          <a:p>
            <a:pPr algn="l"/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상식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수준의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해결책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⟹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지금으로부터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24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시간 후의 온도는 지금과 동일하다고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예측</a:t>
            </a: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algn="l"/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방법을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평균 절댓값 오차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(MAE</a:t>
            </a:r>
            <a:r>
              <a:rPr lang="en-US" altLang="ko-KR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로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평가해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볼 계획</a:t>
            </a:r>
            <a:endParaRPr lang="ko-KR" altLang="en-US" sz="1200" dirty="0">
              <a:solidFill>
                <a:schemeClr val="tx1">
                  <a:lumMod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362882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3408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5153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32709" y="376498"/>
            <a:ext cx="5618018" cy="842702"/>
          </a:xfrm>
        </p:spPr>
        <p:txBody>
          <a:bodyPr/>
          <a:lstStyle/>
          <a:p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상식적인 기준 모델의 </a:t>
            </a:r>
            <a:r>
              <a:rPr lang="en-US" altLang="ko-KR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MAE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계산</a:t>
            </a:r>
            <a:endParaRPr lang="ko-KR" alt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98" y="1274619"/>
            <a:ext cx="8424352" cy="18911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886691" y="2140527"/>
            <a:ext cx="284019" cy="15932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98" y="3676651"/>
            <a:ext cx="8424352" cy="680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52898" y="3332015"/>
            <a:ext cx="3163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sym typeface="Wingdings" panose="05000000000000000000" pitchFamily="2" charset="2"/>
              </a:rPr>
              <a:t> 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MAE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섭씨 단위로 변환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 MAE x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표준편차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en-US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45823" y="4058609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  <a:sym typeface="Wingdings" panose="05000000000000000000" pitchFamily="2" charset="2"/>
              </a:rPr>
              <a:t>✔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  <a:sym typeface="Wingdings" panose="05000000000000000000" pitchFamily="2" charset="2"/>
              </a:rPr>
              <a:t>섭씨 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  <a:sym typeface="Wingdings" panose="05000000000000000000" pitchFamily="2" charset="2"/>
              </a:rPr>
              <a:t>2.57℃</a:t>
            </a:r>
            <a:endParaRPr lang="ko-KR" altLang="en-US" sz="1200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31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452255" y="359302"/>
            <a:ext cx="4232563" cy="1003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4th </a:t>
            </a:r>
            <a:r>
              <a:rPr lang="en" smtClean="0"/>
              <a:t/>
            </a:r>
            <a:br>
              <a:rPr lang="en" smtClean="0"/>
            </a:b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기본적인</a:t>
            </a:r>
            <a:r>
              <a:rPr lang="en-US" altLang="ko-KR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머신 러닝 방법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808090" y="1882429"/>
            <a:ext cx="8063346" cy="1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처럼 복잡하고 연산 비용이 많이 드는 모델을 시도하기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전에</a:t>
            </a:r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</a:p>
          <a:p>
            <a:pPr algn="l"/>
            <a:endParaRPr lang="en-US" altLang="ko-KR" sz="13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간단하고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손쉽게 만들 수 있는 머신 러닝 모델</a:t>
            </a:r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(ex: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소규모의 완전 연결 네트워크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먼저 만드는 것이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좋음</a:t>
            </a:r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algn="l"/>
            <a:endParaRPr lang="en-US" altLang="ko-KR" sz="13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이를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바탕으로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더 복잡한 방법을 도입하는 근거가 </a:t>
            </a:r>
            <a:r>
              <a:rPr lang="ko-KR" altLang="en-US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마련 </a:t>
            </a:r>
            <a:r>
              <a:rPr lang="en-US" altLang="ko-KR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</a:t>
            </a:r>
            <a:r>
              <a:rPr lang="ko-KR" altLang="en-US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실제적인 </a:t>
            </a:r>
            <a:r>
              <a:rPr lang="ko-KR" altLang="en-US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이득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얻게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됨</a:t>
            </a:r>
            <a:endParaRPr lang="ko-KR" altLang="en-US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3729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3408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0757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/>
          <p:nvPr/>
        </p:nvSpPr>
        <p:spPr>
          <a:xfrm rot="-5400000" flipH="1">
            <a:off x="5649651" y="532341"/>
            <a:ext cx="1975500" cy="303200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554400" y="2148175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기본적인 머신 러닝 방법</a:t>
            </a:r>
            <a:endParaRPr dirty="0"/>
          </a:p>
        </p:txBody>
      </p:sp>
      <p:sp>
        <p:nvSpPr>
          <p:cNvPr id="375" name="Google Shape;375;p41"/>
          <p:cNvSpPr/>
          <p:nvPr/>
        </p:nvSpPr>
        <p:spPr>
          <a:xfrm rot="5400000">
            <a:off x="2578231" y="673045"/>
            <a:ext cx="1975500" cy="2767780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2464475" y="1056807"/>
            <a:ext cx="2157300" cy="38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완전 연결 모델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432715" y="1060100"/>
            <a:ext cx="2485205" cy="38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손실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손실 결과 그래프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8" y="1439860"/>
            <a:ext cx="4667448" cy="2283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714" y="1439860"/>
            <a:ext cx="3549631" cy="22744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81108" y="3788752"/>
            <a:ext cx="4667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데이터를 펼쳐서 </a:t>
            </a:r>
            <a:r>
              <a:rPr lang="en-US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</a:t>
            </a:r>
            <a:r>
              <a:rPr lang="ko-KR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 </a:t>
            </a:r>
            <a:r>
              <a:rPr lang="ko-KR" altLang="ko-KR" sz="1200" dirty="0" err="1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Courier New" panose="02070309020205020404" pitchFamily="49" charset="0"/>
              </a:rPr>
              <a:t>Dense</a:t>
            </a:r>
            <a:r>
              <a:rPr lang="ko-KR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 층을 통과시키는 완전 연결 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네트워크</a:t>
            </a:r>
            <a:endParaRPr lang="en-US" altLang="ko-KR" sz="1200" dirty="0" smtClean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200" dirty="0" smtClean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전형적인 </a:t>
            </a:r>
            <a:r>
              <a:rPr lang="ko-KR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회귀 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문제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마지막 </a:t>
            </a:r>
            <a:r>
              <a:rPr lang="ko-KR" altLang="ko-KR" sz="1200" dirty="0" err="1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Courier New" panose="02070309020205020404" pitchFamily="49" charset="0"/>
              </a:rPr>
              <a:t>Dense</a:t>
            </a:r>
            <a:r>
              <a:rPr lang="ko-KR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 </a:t>
            </a:r>
            <a:r>
              <a:rPr lang="ko-KR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층</a:t>
            </a:r>
            <a:r>
              <a:rPr lang="ko-KR" altLang="en-US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</a:t>
            </a:r>
            <a:r>
              <a:rPr lang="ko-KR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활성화 </a:t>
            </a:r>
            <a:r>
              <a:rPr lang="ko-KR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함수</a:t>
            </a:r>
            <a:r>
              <a:rPr lang="en-US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x</a:t>
            </a:r>
            <a:r>
              <a:rPr lang="ko-KR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200" dirty="0" smtClean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200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손실 함수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: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MAE</a:t>
            </a:r>
            <a:r>
              <a:rPr lang="en-US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// 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상식 </a:t>
            </a:r>
            <a:r>
              <a:rPr lang="ko-KR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수준의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방법과 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동일한 데이터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&amp;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지표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200" dirty="0" smtClean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 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→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결과를 바로 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비교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가능</a:t>
            </a:r>
            <a:endParaRPr lang="ko-KR" altLang="ko-KR" sz="1200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122218" y="2528453"/>
            <a:ext cx="1690255" cy="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43005" y="2666999"/>
            <a:ext cx="512613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83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964851" y="200450"/>
            <a:ext cx="5214300" cy="755514"/>
          </a:xfrm>
        </p:spPr>
        <p:txBody>
          <a:bodyPr/>
          <a:lstStyle/>
          <a:p>
            <a:r>
              <a:rPr lang="ko-KR" altLang="en-US" dirty="0"/>
              <a:t>기본적인 머신 러닝 방법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92" y="1614782"/>
            <a:ext cx="4200064" cy="2626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28490" y="859268"/>
            <a:ext cx="4637474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일부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검증 </a:t>
            </a: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손실</a:t>
            </a:r>
            <a:r>
              <a:rPr lang="en-US" altLang="ko-KR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:</a:t>
            </a: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학습 하지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않은 기준점에 </a:t>
            </a: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가까움 </a:t>
            </a:r>
            <a:r>
              <a:rPr lang="en-US" altLang="ko-KR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But!</a:t>
            </a: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안정적이지 </a:t>
            </a:r>
            <a:r>
              <a:rPr lang="en-US" altLang="ko-KR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x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200" b="1" dirty="0" smtClean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이 문제는 기준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모델의 성능을 앞지르기가 쉽지 </a:t>
            </a: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않음</a:t>
            </a:r>
            <a:r>
              <a:rPr lang="en-US" altLang="ko-KR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300" b="1" dirty="0" smtClean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300" b="1" dirty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  </a:t>
            </a: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우리가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적용한 </a:t>
            </a: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상식</a:t>
            </a:r>
            <a:r>
              <a:rPr lang="en-US" altLang="ko-KR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:</a:t>
            </a: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머신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러닝 모델이 찾지 못한 핵심 정보가 </a:t>
            </a: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↑ </a:t>
            </a:r>
            <a:endParaRPr lang="en-US" altLang="ko-KR" sz="1200" b="1" dirty="0" smtClean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1200" b="1" dirty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sz="1200" dirty="0" smtClean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Q: </a:t>
            </a:r>
            <a:r>
              <a:rPr lang="ko-KR" altLang="en-US" sz="1200" dirty="0" smtClean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상식 </a:t>
            </a:r>
            <a:r>
              <a:rPr lang="ko-KR" altLang="en-US" sz="1200" dirty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수준의 기준 </a:t>
            </a:r>
            <a:r>
              <a:rPr lang="ko-KR" altLang="en-US" sz="1200" dirty="0" smtClean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모델이</a:t>
            </a:r>
            <a:r>
              <a:rPr lang="en-US" altLang="ko-KR" sz="1200" dirty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 sz="1200" dirty="0" smtClean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데이터와 </a:t>
            </a:r>
            <a:r>
              <a:rPr lang="ko-KR" altLang="en-US" sz="1200" dirty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타깃을 매핑할 수 있다면 </a:t>
            </a:r>
            <a:endParaRPr lang="en-US" altLang="ko-KR" sz="1200" dirty="0" smtClean="0">
              <a:solidFill>
                <a:srgbClr val="0070C0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300" dirty="0" smtClean="0">
              <a:solidFill>
                <a:srgbClr val="0070C0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sz="1200" dirty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     </a:t>
            </a:r>
            <a:r>
              <a:rPr lang="ko-KR" altLang="en-US" sz="1200" dirty="0" smtClean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왜 </a:t>
            </a:r>
            <a:r>
              <a:rPr lang="ko-KR" altLang="en-US" sz="1200" dirty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훈련한 </a:t>
            </a:r>
            <a:r>
              <a:rPr lang="ko-KR" altLang="en-US" sz="1200" dirty="0" smtClean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모델은</a:t>
            </a:r>
            <a:r>
              <a:rPr lang="en-US" altLang="ko-KR" sz="1200" dirty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 sz="1200" dirty="0" smtClean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이를 </a:t>
            </a:r>
            <a:r>
              <a:rPr lang="ko-KR" altLang="en-US" sz="1200" dirty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찾지 못하고 성능이 낮을까요</a:t>
            </a:r>
            <a:r>
              <a:rPr lang="en-US" altLang="ko-KR" sz="1200" dirty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? </a:t>
            </a:r>
            <a:endParaRPr lang="en-US" altLang="ko-KR" sz="1200" dirty="0" smtClean="0">
              <a:solidFill>
                <a:srgbClr val="0070C0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800" b="1" dirty="0" smtClean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A: </a:t>
            </a:r>
          </a:p>
          <a:p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해결을 위해 탐색하는 모델의 </a:t>
            </a: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공간</a:t>
            </a:r>
            <a:r>
              <a:rPr lang="en-US" altLang="ko-KR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</a:t>
            </a:r>
            <a:r>
              <a:rPr lang="en-US" altLang="ko-KR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=</a:t>
            </a: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가설 공간</a:t>
            </a:r>
            <a:r>
              <a:rPr lang="en-US" altLang="ko-KR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은 </a:t>
            </a: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매개변수로</a:t>
            </a:r>
            <a:endParaRPr lang="en-US" altLang="ko-KR" sz="1200" b="1" dirty="0" smtClean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300" b="1" dirty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설정한 </a:t>
            </a:r>
            <a:r>
              <a:rPr lang="en-US" altLang="ko-KR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2</a:t>
            </a: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개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층을 </a:t>
            </a: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가진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네트워크의 모든 가능한 가중치의 조합입니다</a:t>
            </a:r>
            <a:r>
              <a:rPr lang="en-US" altLang="ko-KR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 </a:t>
            </a:r>
            <a:endParaRPr lang="en-US" altLang="ko-KR" sz="1200" b="1" dirty="0" smtClean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1200" b="1" dirty="0" smtClean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이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네트워크는 이미 매우 복잡합니다</a:t>
            </a:r>
            <a:r>
              <a:rPr lang="en-US" altLang="ko-KR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 </a:t>
            </a: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복잡한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모델 공간에서 </a:t>
            </a: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상식 </a:t>
            </a:r>
            <a:endParaRPr lang="en-US" altLang="ko-KR" sz="1200" b="1" dirty="0" smtClean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300" b="1" dirty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수준의 기준 </a:t>
            </a: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모델은 해결책을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찾지 못할 수 있습니다</a:t>
            </a:r>
            <a:r>
              <a:rPr lang="en-US" altLang="ko-KR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 </a:t>
            </a:r>
            <a:endParaRPr lang="en-US" altLang="ko-KR" sz="1200" b="1" dirty="0" smtClean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1200" b="1" dirty="0" smtClean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이것이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일반적으로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머신 러닝이 </a:t>
            </a:r>
            <a:r>
              <a:rPr lang="ko-KR" altLang="en-US" sz="1200" b="1" dirty="0" smtClean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가진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심각한 제약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사항입니다</a:t>
            </a:r>
            <a:r>
              <a:rPr lang="en-US" altLang="ko-KR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 </a:t>
            </a:r>
            <a:endParaRPr lang="en-US" altLang="ko-KR" sz="1200" b="1" dirty="0" smtClean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1200" b="1" dirty="0" smtClean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학습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알고리즘이 </a:t>
            </a: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특정한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종류의 간단한 모델을 찾도록 </a:t>
            </a: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하드코딩되지</a:t>
            </a:r>
            <a:endParaRPr lang="en-US" altLang="ko-KR" sz="1200" b="1" dirty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400" b="1" dirty="0" smtClean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않았다면</a:t>
            </a:r>
            <a:r>
              <a:rPr lang="en-US" altLang="ko-KR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모델 </a:t>
            </a:r>
            <a:r>
              <a:rPr lang="ko-KR" altLang="en-US" sz="1200" b="1" dirty="0" err="1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파라미터를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학습하는 방법은 간단한 </a:t>
            </a:r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문제를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위한 </a:t>
            </a:r>
            <a:endParaRPr lang="en-US" altLang="ko-KR" sz="1200" b="1" dirty="0" smtClean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500" b="1" dirty="0" smtClean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ko-KR" altLang="en-US" sz="1200" b="1" dirty="0" smtClean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간단한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해결책을 찾지 못할 수 있습니다</a:t>
            </a:r>
          </a:p>
          <a:p>
            <a:endParaRPr lang="ko-KR" altLang="en-US" sz="1200" b="1" dirty="0">
              <a:solidFill>
                <a:srgbClr val="7030A0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17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452255" y="359302"/>
            <a:ext cx="4232563" cy="1003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5</a:t>
            </a:r>
            <a:r>
              <a:rPr lang="en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th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첫 번째 순환 신경망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808090" y="1593272"/>
            <a:ext cx="8063346" cy="2632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3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첫 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번째 완전 연결 네트워크는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잘 작동 </a:t>
            </a:r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ko-KR" sz="13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3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앞선 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모델은 </a:t>
            </a:r>
            <a:r>
              <a:rPr lang="ko-KR" altLang="ko-KR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시계열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데이터를 </a:t>
            </a:r>
            <a:r>
              <a:rPr lang="ko-KR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펼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침 → </a:t>
            </a:r>
            <a:r>
              <a:rPr lang="ko-KR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데이터에서 시간 개념을 잃어버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림</a:t>
            </a:r>
            <a:endParaRPr lang="en-US" altLang="ko-KR" sz="13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ko-KR" sz="4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en-US" altLang="ko-KR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∴ </a:t>
            </a:r>
            <a:r>
              <a:rPr lang="ko-KR" altLang="ko-KR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인과 </a:t>
            </a:r>
            <a:r>
              <a:rPr lang="ko-KR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관계와 순서가 의미가 있는 시퀀스 데이터 그대로 </a:t>
            </a:r>
            <a:r>
              <a:rPr lang="ko-KR" altLang="ko-KR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</a:t>
            </a:r>
            <a:endParaRPr lang="en-US" altLang="ko-KR" sz="1300" b="1" dirty="0" smtClean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13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3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시퀀스 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데이터에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잘 맞는 </a:t>
            </a:r>
            <a:r>
              <a:rPr lang="ko-KR" altLang="ko-KR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</a:t>
            </a:r>
            <a:r>
              <a:rPr lang="ko-KR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시퀀스 처리 </a:t>
            </a:r>
            <a:r>
              <a:rPr lang="ko-KR" altLang="ko-KR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모델</a:t>
            </a:r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데이터 포인터의 시간 </a:t>
            </a:r>
            <a:r>
              <a:rPr lang="ko-KR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순서 사용</a:t>
            </a:r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시도</a:t>
            </a:r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marL="28575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ko-KR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3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LSTM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층 </a:t>
            </a:r>
            <a:r>
              <a:rPr lang="ko-KR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대신</a:t>
            </a:r>
            <a:r>
              <a:rPr lang="ko-KR" altLang="ko-KR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</a:t>
            </a:r>
            <a:r>
              <a:rPr lang="ko-KR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GRU</a:t>
            </a:r>
            <a:r>
              <a:rPr lang="ko-KR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</a:t>
            </a:r>
            <a:r>
              <a:rPr lang="ko-KR" altLang="ko-KR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층</a:t>
            </a:r>
            <a:r>
              <a:rPr lang="ko-KR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사용</a:t>
            </a:r>
            <a:endParaRPr lang="en-US" altLang="ko-KR" sz="13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ko-KR" sz="4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GRU: </a:t>
            </a:r>
            <a:r>
              <a:rPr lang="ko-KR" altLang="ko-KR" sz="1300" dirty="0" err="1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LSTM</a:t>
            </a:r>
            <a:r>
              <a:rPr lang="ko-KR" altLang="ko-KR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같은 원리로 </a:t>
            </a:r>
            <a:r>
              <a:rPr lang="ko-KR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작동</a:t>
            </a:r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조금 더 간결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→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계산 비용</a:t>
            </a:r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감소</a:t>
            </a:r>
            <a:r>
              <a:rPr lang="ko-KR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LSTM 만큼 표현 학습 능력이 높지는 </a:t>
            </a:r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X)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00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▶</a:t>
            </a:r>
            <a:r>
              <a:rPr lang="ko-KR" altLang="ko-KR" sz="100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계산 </a:t>
            </a:r>
            <a:r>
              <a:rPr lang="ko-KR" altLang="ko-KR" sz="100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비용과 표현 학습 능력 사이의 트레이드오프(</a:t>
            </a:r>
            <a:r>
              <a:rPr lang="ko-KR" altLang="ko-KR" sz="1000" b="1" dirty="0" err="1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trade-off</a:t>
            </a:r>
            <a:r>
              <a:rPr lang="ko-KR" altLang="ko-KR" sz="100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)는 머신 러닝 어디에서나 등장합니다</a:t>
            </a:r>
            <a:r>
              <a:rPr lang="ko-KR" altLang="ko-KR" sz="130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algn="l"/>
            <a:endParaRPr lang="ko-KR" altLang="en-US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3729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3408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6076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2578231" y="673045"/>
            <a:ext cx="1975500" cy="2767780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18" y="1439860"/>
            <a:ext cx="4499627" cy="22762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72" name="Google Shape;372;p41"/>
          <p:cNvSpPr/>
          <p:nvPr/>
        </p:nvSpPr>
        <p:spPr>
          <a:xfrm rot="-5400000" flipH="1">
            <a:off x="5649651" y="532341"/>
            <a:ext cx="1975500" cy="303200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554400" y="2148175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첫 번째 순환 신경망</a:t>
            </a:r>
            <a:endParaRPr dirty="0"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2464475" y="1056807"/>
            <a:ext cx="2157300" cy="38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GRU </a:t>
            </a:r>
            <a:r>
              <a:rPr lang="ko-KR" altLang="en-US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432715" y="1060100"/>
            <a:ext cx="2485205" cy="38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손실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손실 결과 그래프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714" y="1439860"/>
            <a:ext cx="3549631" cy="22744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직선 연결선 7"/>
          <p:cNvCxnSpPr/>
          <p:nvPr/>
        </p:nvCxnSpPr>
        <p:spPr>
          <a:xfrm>
            <a:off x="1336963" y="2421439"/>
            <a:ext cx="1690255" cy="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79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768927" y="1296600"/>
            <a:ext cx="7176655" cy="3524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</a:t>
            </a:r>
            <a:r>
              <a:rPr lang="ko-KR" altLang="en-US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신</a:t>
            </a:r>
            <a:r>
              <a:rPr lang="ko-KR" altLang="en-US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경망의 </a:t>
            </a:r>
            <a:r>
              <a:rPr lang="ko-KR" altLang="en-US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성능과 일반화 능력을 향상시키기 위한 </a:t>
            </a:r>
            <a:r>
              <a:rPr lang="en-US" altLang="ko-KR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가지 고급 기술</a:t>
            </a:r>
            <a:endParaRPr dirty="0">
              <a:solidFill>
                <a:srgbClr val="FF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en" dirty="0" smtClean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EX) </a:t>
            </a:r>
            <a:r>
              <a:rPr lang="ko-KR" altLang="en-US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온도 예측 문제</a:t>
            </a:r>
            <a:endParaRPr lang="en-US" altLang="ko-KR" dirty="0" smtClean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en-US" altLang="ko-KR" dirty="0" smtClean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순환 드롭 아웃 </a:t>
            </a:r>
            <a:r>
              <a:rPr lang="en-US" altLang="ko-KR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순환 층에서 </a:t>
            </a:r>
            <a:r>
              <a:rPr lang="ko-KR" altLang="en-US" dirty="0" err="1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과대적합</a:t>
            </a:r>
            <a:r>
              <a:rPr lang="ko-KR" altLang="en-US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방지를 위해 </a:t>
            </a:r>
            <a:r>
              <a:rPr lang="ko-KR" altLang="en-US" dirty="0" err="1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케라스에</a:t>
            </a:r>
            <a:r>
              <a:rPr lang="ko-KR" altLang="en-US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내장된 드롭 아웃 사용</a:t>
            </a:r>
            <a:endParaRPr lang="en-US" altLang="ko-KR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Font typeface="Wingdings" panose="05000000000000000000" pitchFamily="2" charset="2"/>
              <a:buChar char="ü"/>
            </a:pPr>
            <a:endParaRPr lang="en-US" altLang="ko-KR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ko-KR" altLang="en-US" dirty="0" err="1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스태킹</a:t>
            </a:r>
            <a:r>
              <a:rPr lang="ko-KR" altLang="en-US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순환 층</a:t>
            </a:r>
            <a:r>
              <a:rPr lang="en-US" altLang="ko-KR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네트워크 </a:t>
            </a:r>
            <a:r>
              <a:rPr lang="ko-KR" altLang="en-US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표현 능력을 ↑</a:t>
            </a:r>
            <a:r>
              <a:rPr lang="en-US" altLang="ko-KR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계산 비용</a:t>
            </a: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↑</a:t>
            </a:r>
            <a:r>
              <a:rPr lang="en-US" altLang="ko-KR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Font typeface="Wingdings" panose="05000000000000000000" pitchFamily="2" charset="2"/>
              <a:buChar char="ü"/>
            </a:pPr>
            <a:endParaRPr lang="en-US" altLang="ko-KR" dirty="0" smtClean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양방향 순환 층</a:t>
            </a:r>
            <a:r>
              <a:rPr lang="en-US" altLang="ko-KR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순환 네트워크에 같은 정보를 </a:t>
            </a:r>
            <a:r>
              <a:rPr lang="ko-KR" altLang="en-US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다른 방향으로 주입 </a:t>
            </a:r>
            <a:r>
              <a:rPr lang="en-US" altLang="ko-KR" dirty="0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-&gt; </a:t>
            </a:r>
            <a:r>
              <a:rPr lang="ko-KR" altLang="en-US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정확도 </a:t>
            </a:r>
            <a:r>
              <a:rPr lang="ko-KR" altLang="en-US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↑</a:t>
            </a:r>
            <a:r>
              <a:rPr lang="en-US" altLang="ko-KR" dirty="0" smtClean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기억 유지 ↑</a:t>
            </a:r>
            <a:endParaRPr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순환 신경망의 고급 사용법</a:t>
            </a:r>
            <a:endParaRPr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타원 1"/>
          <p:cNvSpPr/>
          <p:nvPr/>
        </p:nvSpPr>
        <p:spPr>
          <a:xfrm>
            <a:off x="3491347" y="2185540"/>
            <a:ext cx="623453" cy="301937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cxnSp>
        <p:nvCxnSpPr>
          <p:cNvPr id="4" name="직선 화살표 연결선 3"/>
          <p:cNvCxnSpPr>
            <a:stCxn id="2" idx="7"/>
          </p:cNvCxnSpPr>
          <p:nvPr/>
        </p:nvCxnSpPr>
        <p:spPr>
          <a:xfrm flipV="1">
            <a:off x="4023497" y="1700632"/>
            <a:ext cx="2522776" cy="52912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79344" y="1417381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92D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 </a:t>
            </a:r>
            <a:r>
              <a:rPr lang="ko-KR" altLang="en-US" sz="1200" dirty="0">
                <a:solidFill>
                  <a:srgbClr val="00B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기계 </a:t>
            </a:r>
            <a:r>
              <a:rPr lang="ko-KR" altLang="en-US" sz="1200" dirty="0" smtClean="0">
                <a:solidFill>
                  <a:srgbClr val="00B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학습에서 데이터를 </a:t>
            </a:r>
            <a:endParaRPr lang="en-US" altLang="ko-KR" sz="1200" dirty="0" smtClean="0">
              <a:solidFill>
                <a:srgbClr val="00B0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00B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과하게 학습하는 </a:t>
            </a:r>
            <a:r>
              <a:rPr lang="ko-KR" altLang="en-US" sz="1200" dirty="0">
                <a:solidFill>
                  <a:srgbClr val="00B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것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74781" y="2400507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B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노드 중 일부를 제거하는 </a:t>
            </a:r>
            <a:endParaRPr lang="en-US" altLang="ko-KR" sz="1200" dirty="0" smtClean="0">
              <a:solidFill>
                <a:srgbClr val="00B0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00B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인공지능 </a:t>
            </a:r>
            <a:r>
              <a:rPr lang="ko-KR" altLang="en-US" sz="1200" dirty="0">
                <a:solidFill>
                  <a:srgbClr val="00B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최적 </a:t>
            </a:r>
            <a:r>
              <a:rPr lang="ko-KR" altLang="en-US" sz="1200" dirty="0" smtClean="0">
                <a:solidFill>
                  <a:srgbClr val="00B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학습 기법</a:t>
            </a:r>
            <a:endParaRPr lang="ko-KR" altLang="en-US" sz="1100" b="1" dirty="0">
              <a:solidFill>
                <a:srgbClr val="00B0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839693" y="2173917"/>
            <a:ext cx="623453" cy="325181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463146" y="2383681"/>
            <a:ext cx="879763" cy="23083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964851" y="200450"/>
            <a:ext cx="5214300" cy="755514"/>
          </a:xfrm>
        </p:spPr>
        <p:txBody>
          <a:bodyPr/>
          <a:lstStyle/>
          <a:p>
            <a:r>
              <a:rPr lang="ko-KR" altLang="en-US" dirty="0"/>
              <a:t>첫 번째 순환 신경망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" y="901272"/>
            <a:ext cx="4200064" cy="2626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1" y="901273"/>
            <a:ext cx="4200064" cy="2626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594341" y="3593352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완전 연결 네트워크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62433" y="3591358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GRU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0109" y="3996568"/>
            <a:ext cx="8160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</a:t>
            </a:r>
            <a:r>
              <a:rPr lang="ko-KR" altLang="en-US" sz="1200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네트워크가 이런 종류의 작업에 훨씬 뛰어나다는 </a:t>
            </a:r>
            <a:r>
              <a:rPr lang="ko-KR" altLang="en-US" sz="1200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것 </a:t>
            </a:r>
            <a:r>
              <a:rPr lang="en-US" altLang="ko-KR" sz="1200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</a:t>
            </a:r>
            <a:r>
              <a:rPr lang="ko-KR" altLang="en-US" sz="1200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 err="1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머신러닝의</a:t>
            </a:r>
            <a:r>
              <a:rPr lang="ko-KR" altLang="en-US" sz="1200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가치를 </a:t>
            </a:r>
            <a:r>
              <a:rPr lang="ko-KR" altLang="en-US" sz="1200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보여줌</a:t>
            </a:r>
            <a:endParaRPr lang="en-US" altLang="ko-KR" sz="1200" dirty="0" smtClean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새로운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검증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MAE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0.265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이하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크게 과대적합되기 시작하는 곳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정규화되기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전인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섭씨로 복원하면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MAE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2.35°C</a:t>
            </a:r>
          </a:p>
          <a:p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초기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에러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2.57°C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보다는 확실히 낫지만 더 개선할 수 있을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것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같다고 </a:t>
            </a:r>
            <a:r>
              <a:rPr lang="ko-KR" altLang="en-US" sz="1200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판단되어짐</a:t>
            </a: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5036126" y="1981200"/>
            <a:ext cx="3692238" cy="1130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23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444409" y="196394"/>
            <a:ext cx="8250382" cy="1003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6</a:t>
            </a:r>
            <a:r>
              <a:rPr lang="en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th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과대 적합을 감소하기 위해 순환 </a:t>
            </a:r>
            <a:r>
              <a:rPr lang="ko-KR" altLang="en-US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드롭아웃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사용하기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417232" y="1567118"/>
            <a:ext cx="8304736" cy="3119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훈련 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검증 손실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곡선 → 모델 </a:t>
            </a:r>
            <a:r>
              <a:rPr lang="ko-KR" altLang="en-US" sz="1200" dirty="0" err="1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과대적합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여부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몇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번의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에포크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이후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훈련 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검증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손실이 현저하게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벌어짐</a:t>
            </a: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8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해결법으로 알려진 </a:t>
            </a:r>
            <a:r>
              <a:rPr lang="ko-KR" altLang="en-US" sz="1200" dirty="0" err="1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4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(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훈련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데이터를 층에 주입할 때 데이터에 있는 우연한 상관 관계를 깨뜨리기 위해 입력 층의 유닛을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랜덤하게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끄는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기법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8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올바른 적용 방법은 간단 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X. 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층 이전에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드롭아웃을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적용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규제에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도움 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학습에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더 방해되는 것으로 오랫동안 </a:t>
            </a:r>
            <a:r>
              <a:rPr lang="ko-KR" altLang="en-US" sz="1200" dirty="0" err="1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알려져옴</a:t>
            </a: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8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2015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야린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갈의 박사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논문에서 순환 네트워크에 적절하게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드롭아웃을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사용하는 방법을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알아냄</a:t>
            </a: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8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타임스텝마다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랜덤하게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마스크를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바꾸지 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X. </a:t>
            </a:r>
            <a:r>
              <a:rPr lang="ko-KR" altLang="en-US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동일한 </a:t>
            </a:r>
            <a:r>
              <a:rPr lang="ko-KR" altLang="en-US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마스크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동일한 유닛의 드롭 패턴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모든 </a:t>
            </a:r>
            <a:r>
              <a:rPr lang="ko-KR" altLang="en-US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타임스텝에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적용</a:t>
            </a:r>
            <a:r>
              <a:rPr lang="en-US" altLang="ko-KR" sz="1200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8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GRU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이나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LSTM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같은 순환 게이트에 의해 만들어지는 표현을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규제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4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순환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층 내부 계산에 사용된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활성화 함수에 타임스텝마다 </a:t>
            </a:r>
            <a:r>
              <a:rPr lang="ko-KR" altLang="en-US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동일한 </a:t>
            </a:r>
            <a:r>
              <a:rPr lang="ko-KR" altLang="en-US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마스크</a:t>
            </a:r>
            <a:r>
              <a:rPr lang="ko-KR" altLang="en-US" sz="1200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적용해야 함</a:t>
            </a:r>
            <a:r>
              <a:rPr lang="en-US" altLang="ko-KR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드롭 아웃 마스크</a:t>
            </a:r>
            <a:r>
              <a:rPr lang="en-US" altLang="ko-KR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8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⟹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네트워크가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학습 오차를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타임스템에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걸쳐 적절하게 전파시킬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것</a:t>
            </a: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3729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1330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399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2200739" y="522444"/>
            <a:ext cx="1975500" cy="3051798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1"/>
          <p:cNvSpPr/>
          <p:nvPr/>
        </p:nvSpPr>
        <p:spPr>
          <a:xfrm rot="-5400000" flipH="1">
            <a:off x="5523437" y="528555"/>
            <a:ext cx="1975500" cy="303200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554400" y="2148175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800100" y="352850"/>
            <a:ext cx="747950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과대 적합을 감소하기 위해 순환 </a:t>
            </a:r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드롭아웃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사용하기</a:t>
            </a:r>
            <a:endParaRPr dirty="0"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1662590" y="1056807"/>
            <a:ext cx="3051798" cy="38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드롭 아웃 규제된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GRU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훈련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246514" y="1057715"/>
            <a:ext cx="2485205" cy="38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손실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손실 결과 그래프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14" y="1439860"/>
            <a:ext cx="3759308" cy="2408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0" y="1439860"/>
            <a:ext cx="4018738" cy="2408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직선 연결선 7"/>
          <p:cNvCxnSpPr/>
          <p:nvPr/>
        </p:nvCxnSpPr>
        <p:spPr>
          <a:xfrm flipV="1">
            <a:off x="1808017" y="2445327"/>
            <a:ext cx="699656" cy="692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808017" y="2581324"/>
            <a:ext cx="1354910" cy="46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6310" y="3916376"/>
            <a:ext cx="86313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✔ </a:t>
            </a:r>
            <a:r>
              <a:rPr lang="ko-KR" altLang="ko-KR" sz="1200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케라스에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있는 모든 순환 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층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2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 </a:t>
            </a:r>
            <a:r>
              <a:rPr lang="ko-KR" altLang="ko-KR" sz="1200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매개변수를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가짐 </a:t>
            </a:r>
            <a:endParaRPr lang="en-US" altLang="ko-KR" sz="12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lang="en-US" altLang="ko-KR" sz="8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✔ </a:t>
            </a:r>
            <a:r>
              <a:rPr lang="ko-KR" altLang="ko-KR" sz="1200" b="1" dirty="0" err="1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dropout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: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층 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입력에 대한 </a:t>
            </a:r>
            <a:r>
              <a:rPr lang="ko-KR" altLang="ko-KR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비율을 정하는 부동 소수 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값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// </a:t>
            </a:r>
            <a:r>
              <a:rPr lang="ko-KR" altLang="ko-KR" sz="1200" b="1" dirty="0" err="1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recurrent_dropout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 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상태의 </a:t>
            </a:r>
            <a:r>
              <a:rPr lang="ko-KR" altLang="ko-KR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비율을 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함</a:t>
            </a: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lang="en-US" altLang="ko-KR" sz="8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드롭아웃으로 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규제된 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네트워크는 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완전히 수렴하는 데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시간 ↑</a:t>
            </a:r>
            <a:endParaRPr lang="en-US" altLang="ko-KR" sz="12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lang="en-US" altLang="ko-KR" sz="8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✔ </a:t>
            </a:r>
            <a:r>
              <a:rPr lang="ko-KR" altLang="ko-KR" sz="1200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에포크를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배  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늘려 네트워크를 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훈련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진행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ko-KR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2374935" y="3507407"/>
            <a:ext cx="589938" cy="692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4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80109" y="200450"/>
            <a:ext cx="8668156" cy="755514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과대 적합을 감소하기 위해 순환 </a:t>
            </a:r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드롭아웃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사용하기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4" y="900800"/>
            <a:ext cx="4200064" cy="2626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020335" y="3591355"/>
            <a:ext cx="1580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 err="1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드롭아웃</a:t>
            </a:r>
            <a:r>
              <a:rPr lang="ko-KR" altLang="en-US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규제된 </a:t>
            </a:r>
            <a:r>
              <a:rPr lang="en-US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GRU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94341" y="3591356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GRU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0109" y="4142158"/>
            <a:ext cx="816032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30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번째 </a:t>
            </a:r>
            <a:r>
              <a:rPr lang="ko-KR" altLang="en-US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에포크까지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과대적합이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일어나지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</a:t>
            </a:r>
          </a:p>
          <a:p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평가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점수는 안정적이지만 이전보다 더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나아지지는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376" y="900800"/>
            <a:ext cx="4210889" cy="26262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45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444409" y="196394"/>
            <a:ext cx="8250382" cy="1003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7</a:t>
            </a:r>
            <a:r>
              <a:rPr lang="en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th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ko-KR" altLang="en-US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스태킹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순환 층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444409" y="1920410"/>
            <a:ext cx="8304736" cy="1751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과대적합은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더 이상 </a:t>
            </a:r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X.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성능상의 병목이 있는 것 같으므로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네트워크의 용량을 </a:t>
            </a:r>
            <a:r>
              <a:rPr lang="ko-KR" altLang="en-US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늘려야함</a:t>
            </a:r>
            <a:endParaRPr lang="en-US" altLang="ko-KR" sz="1300" b="1" dirty="0" smtClean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13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네트워크의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용량을 늘리려면 일반적으로 층에 있는 유닛의 수를 늘리거나 층을 더 많이 추가합니다</a:t>
            </a:r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algn="l"/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algn="l"/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층 </a:t>
            </a:r>
            <a:r>
              <a:rPr lang="ko-KR" altLang="en-US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스태킹은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더 강력한 순환 네트워크를 만드는 고전적인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방법</a:t>
            </a:r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algn="l"/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en-US" altLang="ko-KR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EX)</a:t>
            </a:r>
            <a:r>
              <a:rPr lang="ko-KR" altLang="en-US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구글 번역 </a:t>
            </a:r>
            <a:r>
              <a:rPr lang="ko-KR" altLang="en-US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알고리즘</a:t>
            </a:r>
            <a:r>
              <a:rPr lang="en-US" altLang="ko-KR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7</a:t>
            </a:r>
            <a:r>
              <a:rPr lang="ko-KR" altLang="en-US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개의 대규모 </a:t>
            </a:r>
            <a:r>
              <a:rPr lang="en-US" altLang="ko-KR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LSTM </a:t>
            </a:r>
            <a:r>
              <a:rPr lang="ko-KR" altLang="en-US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층을 쌓은 대규모 모델에서 나온 </a:t>
            </a:r>
            <a:r>
              <a:rPr lang="ko-KR" altLang="en-US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성</a:t>
            </a:r>
            <a:r>
              <a:rPr lang="ko-KR" altLang="en-US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능</a:t>
            </a:r>
            <a:endParaRPr lang="en-US" altLang="ko-KR" b="1" dirty="0">
              <a:solidFill>
                <a:srgbClr val="00B05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2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3729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1330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6287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1961726" y="283431"/>
            <a:ext cx="1975500" cy="352982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1"/>
          <p:cNvSpPr/>
          <p:nvPr/>
        </p:nvSpPr>
        <p:spPr>
          <a:xfrm rot="-5400000" flipH="1">
            <a:off x="5523437" y="528555"/>
            <a:ext cx="1975500" cy="303200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554400" y="2148175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스태킹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순환 층</a:t>
            </a:r>
            <a:endParaRPr dirty="0"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1184564" y="1056807"/>
            <a:ext cx="3529823" cy="38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드롭 아웃 규제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+ </a:t>
            </a:r>
            <a:r>
              <a:rPr lang="ko-KR" altLang="en-US" dirty="0" err="1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스태킹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⟹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GRU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훈련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240345" y="1075431"/>
            <a:ext cx="2485205" cy="38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손실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손실 결과 그래프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14" y="1439860"/>
            <a:ext cx="3759308" cy="2408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39" y="1457576"/>
            <a:ext cx="3692362" cy="27195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3" name="직선 연결선 22"/>
          <p:cNvCxnSpPr/>
          <p:nvPr/>
        </p:nvCxnSpPr>
        <p:spPr>
          <a:xfrm flipV="1">
            <a:off x="1964851" y="2623671"/>
            <a:ext cx="1277113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94297" y="2757055"/>
            <a:ext cx="2558503" cy="34855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4339" y="4337549"/>
            <a:ext cx="599555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모든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중간 층은 마지막 </a:t>
            </a:r>
            <a:r>
              <a:rPr lang="ko-KR" altLang="ko-KR" sz="1300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타임스텝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출력만이 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아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닌 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전체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시퀀스(3D </a:t>
            </a:r>
            <a:r>
              <a:rPr lang="ko-KR" altLang="ko-KR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텐서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)를 출력해야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함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5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  </a:t>
            </a:r>
            <a:r>
              <a:rPr lang="ko-KR" altLang="ko-KR" sz="1300" b="1" dirty="0" err="1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return_sequences</a:t>
            </a:r>
            <a:r>
              <a:rPr lang="ko-KR" altLang="ko-KR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=</a:t>
            </a:r>
            <a:r>
              <a:rPr lang="ko-KR" altLang="ko-KR" sz="1300" b="1" dirty="0" err="1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True</a:t>
            </a:r>
            <a:endParaRPr lang="ko-KR" altLang="en-US" sz="1300" b="1" dirty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17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80109" y="200450"/>
            <a:ext cx="8668156" cy="755514"/>
          </a:xfrm>
        </p:spPr>
        <p:txBody>
          <a:bodyPr/>
          <a:lstStyle/>
          <a:p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스태킹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순환 층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09924" y="3588160"/>
            <a:ext cx="1580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 err="1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드롭아웃</a:t>
            </a:r>
            <a:r>
              <a:rPr lang="ko-KR" altLang="en-US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규제된 </a:t>
            </a:r>
            <a:r>
              <a:rPr lang="en-US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GRU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4778" y="3588159"/>
            <a:ext cx="232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 err="1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드롭아웃</a:t>
            </a:r>
            <a:r>
              <a:rPr lang="ko-KR" altLang="en-US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규제 </a:t>
            </a:r>
            <a:r>
              <a:rPr lang="en-US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+ </a:t>
            </a:r>
            <a:r>
              <a:rPr lang="ko-KR" altLang="en-US" sz="1200" dirty="0" err="1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스태킹한</a:t>
            </a:r>
            <a:r>
              <a:rPr lang="ko-KR" altLang="en-US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GRU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4697" y="3989758"/>
            <a:ext cx="707274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충분히 </a:t>
            </a:r>
            <a:r>
              <a:rPr lang="ko-KR" altLang="en-US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과대적합을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만들지 못했기 때문에 검증 손실을 향상하기 위해서 층의 크기를 늘릴 수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있으나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 </a:t>
            </a:r>
          </a:p>
          <a:p>
            <a:endParaRPr lang="en-US" altLang="ko-KR" sz="5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적지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않은 계산 비용이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추가됨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층을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추가한 만큼 도움이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되지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⟹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네트워크의 용량을 늘리는 것이 도움이 되지 </a:t>
            </a:r>
            <a:r>
              <a:rPr lang="en-US" altLang="ko-KR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</a:t>
            </a:r>
            <a:endParaRPr lang="en-US" altLang="ko-KR" sz="1300" b="1" dirty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97" y="897688"/>
            <a:ext cx="4050940" cy="26262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370" y="897688"/>
            <a:ext cx="4134521" cy="2624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56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444409" y="196394"/>
            <a:ext cx="8250382" cy="1003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8</a:t>
            </a:r>
            <a:r>
              <a:rPr lang="en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th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양방향 </a:t>
            </a:r>
            <a:r>
              <a:rPr lang="en-US" altLang="ko-KR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RNN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사용하기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444409" y="1733491"/>
            <a:ext cx="8464064" cy="2894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한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변종으로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특정 작업에서 기본 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보다 훨씬 좋은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성능을 냄</a:t>
            </a:r>
            <a:endParaRPr lang="en-US" altLang="ko-KR" sz="13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13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은 특히 순서 또는 시간에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민감하므로</a:t>
            </a:r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입력 시퀀스의 </a:t>
            </a:r>
            <a:r>
              <a:rPr lang="ko-KR" altLang="en-US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타입스텝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순서대로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처리</a:t>
            </a:r>
            <a:endParaRPr lang="en-US" altLang="ko-KR" sz="13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4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ko-KR" altLang="en-US" sz="1300" dirty="0" err="1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타입스텝을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섞거나 거꾸로 하면 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 시퀀스에서 학습하는 표현을 완전히 바꾸어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버림</a:t>
            </a:r>
            <a:endParaRPr lang="en-US" altLang="ko-KR" sz="13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5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</a:t>
            </a:r>
            <a:r>
              <a:rPr lang="ko-KR" altLang="en-US" sz="13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⟹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이는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온도 예측과 같이 순서에 의미가 있는 문제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 잘 맞는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이유</a:t>
            </a:r>
            <a:endParaRPr lang="en-US" altLang="ko-KR" sz="13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양방향 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은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순서에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민감하다는 성질을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</a:t>
            </a:r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 GRU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나 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LSTM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같은 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두 개를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사용하며</a:t>
            </a:r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</a:p>
          <a:p>
            <a:pPr algn="l"/>
            <a:endParaRPr lang="en-US" altLang="ko-KR" sz="4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각 </a:t>
            </a:r>
            <a:r>
              <a:rPr lang="en-US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은 입력 시퀀스를 한 방향</a:t>
            </a:r>
            <a:r>
              <a:rPr lang="en-US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시간의 순서나 반대 순서</a:t>
            </a:r>
            <a:r>
              <a:rPr lang="en-US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으로</a:t>
            </a:r>
            <a:r>
              <a:rPr lang="en-US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처리한 후</a:t>
            </a:r>
            <a:r>
              <a:rPr lang="en-US" altLang="ko-KR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각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표현을 </a:t>
            </a:r>
            <a:r>
              <a:rPr lang="ko-KR" altLang="en-US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합함</a:t>
            </a:r>
            <a:endParaRPr lang="en-US" altLang="ko-KR" sz="1300" b="1" dirty="0" smtClean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13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시퀀스를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양쪽 방향으로 처리하기 때문에 양방향 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은 </a:t>
            </a:r>
            <a:r>
              <a:rPr lang="ko-KR" altLang="en-US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단방향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 놓치기 쉬운 패턴을 감지할 수 </a:t>
            </a:r>
            <a:r>
              <a:rPr lang="ko-KR" altLang="en-US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있음</a:t>
            </a:r>
            <a:endParaRPr lang="en-US" altLang="ko-KR" sz="13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3729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1330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5026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42865" y="221232"/>
            <a:ext cx="5214300" cy="946200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양방향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RNN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사용하기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(GRU)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7" y="839303"/>
            <a:ext cx="4129113" cy="3621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365" y="2749875"/>
            <a:ext cx="2573344" cy="21959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256835" y="978403"/>
            <a:ext cx="488716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Q. </a:t>
            </a:r>
            <a:r>
              <a:rPr lang="ko-KR" altLang="ko-KR" sz="1200" b="1" dirty="0" smtClean="0">
                <a:solidFill>
                  <a:srgbClr val="00B0F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시간의 </a:t>
            </a:r>
            <a:r>
              <a:rPr lang="ko-KR" altLang="ko-KR" sz="1200" b="1" dirty="0">
                <a:solidFill>
                  <a:srgbClr val="00B0F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반대 방향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으로 (최근 </a:t>
            </a:r>
            <a:r>
              <a:rPr lang="ko-KR" altLang="ko-KR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타임스텝이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먼저 나오도록) </a:t>
            </a:r>
            <a:endParaRPr lang="en-US" altLang="ko-KR" sz="12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입력 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시퀀스를 처리하면 만족할만한 RNN 성능을 낼 수 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있을까?</a:t>
            </a:r>
            <a:endParaRPr lang="en-US" altLang="ko-KR" sz="12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2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입력 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시퀀스를 시간 차원을 따라 거꾸로 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생성하는 데이터 </a:t>
            </a:r>
            <a:r>
              <a:rPr lang="ko-KR" altLang="ko-KR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제너레이터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만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들기</a:t>
            </a:r>
            <a:endParaRPr lang="en-US" altLang="ko-KR" sz="12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4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(</a:t>
            </a:r>
            <a:r>
              <a:rPr lang="ko-KR" altLang="ko-KR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제너레이터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함수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마지막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줄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</a:t>
            </a:r>
            <a:r>
              <a:rPr lang="ko-KR" altLang="ko-KR" sz="1200" b="1" dirty="0" err="1">
                <a:solidFill>
                  <a:srgbClr val="00B0F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yield</a:t>
            </a:r>
            <a:r>
              <a:rPr lang="ko-KR" altLang="ko-KR" sz="1200" b="1" dirty="0">
                <a:solidFill>
                  <a:srgbClr val="00B0F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 </a:t>
            </a:r>
            <a:r>
              <a:rPr lang="ko-KR" altLang="ko-KR" sz="1200" b="1" dirty="0" err="1">
                <a:solidFill>
                  <a:srgbClr val="00B0F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samples</a:t>
            </a:r>
            <a:r>
              <a:rPr lang="ko-KR" altLang="ko-KR" sz="1200" b="1" dirty="0">
                <a:solidFill>
                  <a:srgbClr val="00B0F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[:, ::-1, :], </a:t>
            </a:r>
            <a:r>
              <a:rPr lang="ko-KR" altLang="ko-KR" sz="1200" b="1" dirty="0" err="1">
                <a:solidFill>
                  <a:srgbClr val="00B0F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targets</a:t>
            </a:r>
            <a:r>
              <a:rPr lang="ko-KR" altLang="ko-KR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로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바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꿈</a:t>
            </a:r>
            <a:r>
              <a:rPr lang="ko-KR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). </a:t>
            </a:r>
            <a:endParaRPr lang="en-US" altLang="ko-KR" sz="12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2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100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100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 </a:t>
            </a:r>
            <a:r>
              <a:rPr lang="ko-KR" altLang="ko-KR" sz="1100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절의 첫 번째 예제와 동일하게 하나의 GRU 층을 가진 네트워크를 </a:t>
            </a:r>
            <a:r>
              <a:rPr lang="ko-KR" altLang="ko-KR" sz="1100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훈련합니다 </a:t>
            </a:r>
            <a:endParaRPr lang="ko-KR" altLang="ko-KR" sz="1100" dirty="0">
              <a:solidFill>
                <a:srgbClr val="00B05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365" y="839303"/>
            <a:ext cx="4272035" cy="3621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540327" y="4253345"/>
            <a:ext cx="1988128" cy="152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97581" y="4197926"/>
            <a:ext cx="1447801" cy="1454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21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1961726" y="283431"/>
            <a:ext cx="1975500" cy="352982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1"/>
          <p:cNvSpPr/>
          <p:nvPr/>
        </p:nvSpPr>
        <p:spPr>
          <a:xfrm rot="-5400000" flipH="1">
            <a:off x="5523437" y="528555"/>
            <a:ext cx="1975500" cy="303200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554400" y="2148175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양방향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RNN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사용하기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(GRU)</a:t>
            </a:r>
            <a:endParaRPr dirty="0"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1108364" y="1070406"/>
            <a:ext cx="3682223" cy="38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거꾸로 뒤집힌 시퀀스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훈련된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GRU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훈련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240345" y="1075431"/>
            <a:ext cx="2485205" cy="38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손실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손실 결과 그래프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345" y="1497173"/>
            <a:ext cx="3370255" cy="2159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03" y="1497173"/>
            <a:ext cx="4234561" cy="1561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4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282400" y="303653"/>
            <a:ext cx="4862946" cy="10023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1st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기온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예측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문제 </a:t>
            </a:r>
            <a:r>
              <a:rPr lang="en-US" altLang="ko-KR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준비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2282400" y="1807236"/>
            <a:ext cx="4745182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altLang="ko-KR" sz="1200" b="1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</a:t>
            </a:r>
            <a:r>
              <a:rPr lang="ko-KR" altLang="en-US" sz="1200" b="1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날씨 </a:t>
            </a:r>
            <a:r>
              <a:rPr lang="ko-KR" altLang="en-US" sz="1200" b="1" dirty="0" err="1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시계열</a:t>
            </a:r>
            <a:r>
              <a:rPr lang="ko-KR" altLang="en-US" sz="1200" b="1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b="1" dirty="0" err="1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데이터셋</a:t>
            </a:r>
            <a:r>
              <a:rPr lang="en-US" altLang="ko-KR" sz="1200" b="1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&gt;</a:t>
            </a:r>
            <a:r>
              <a:rPr lang="ko-KR" altLang="en-US" i="1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i="1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r>
              <a:rPr lang="en-US" altLang="ko-KR" sz="1050" i="1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By</a:t>
            </a:r>
            <a:r>
              <a:rPr lang="en-US" altLang="ko-KR" sz="1050" i="1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1050" i="1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막스 플랑크 생물지구화학 연구소 지상 </a:t>
            </a:r>
            <a:r>
              <a:rPr lang="ko-KR" altLang="en-US" sz="1050" i="1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관측소</a:t>
            </a:r>
            <a:endParaRPr lang="en-US" altLang="ko-KR" sz="1050" i="1" dirty="0" smtClean="0">
              <a:solidFill>
                <a:schemeClr val="tx1">
                  <a:lumMod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/>
            <a:endParaRPr lang="en-US" altLang="ko-KR" sz="1050" i="1" dirty="0" smtClean="0">
              <a:solidFill>
                <a:schemeClr val="tx1">
                  <a:lumMod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71450" lvl="0" indent="-171450" algn="l"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기온</a:t>
            </a:r>
            <a:r>
              <a:rPr lang="en-US" altLang="ko-KR" sz="1200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기압</a:t>
            </a:r>
            <a:r>
              <a:rPr lang="en-US" altLang="ko-KR" sz="1200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습도 풍향 등</a:t>
            </a:r>
            <a:r>
              <a:rPr lang="en-US" altLang="ko-KR" sz="1200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14</a:t>
            </a:r>
            <a:r>
              <a:rPr lang="ko-KR" altLang="en-US" sz="1200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개의 관측치가 </a:t>
            </a:r>
            <a:r>
              <a:rPr lang="en-US" altLang="ko-KR" sz="1200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10</a:t>
            </a:r>
            <a:r>
              <a:rPr lang="ko-KR" altLang="en-US" sz="1200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분마다 기록</a:t>
            </a:r>
            <a:endParaRPr lang="en-US" altLang="ko-KR" sz="1200" dirty="0" smtClean="0">
              <a:solidFill>
                <a:schemeClr val="tx1">
                  <a:lumMod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71450" lvl="0" indent="-171450" algn="l">
              <a:buFont typeface="Wingdings" panose="05000000000000000000" pitchFamily="2" charset="2"/>
              <a:buChar char="ü"/>
            </a:pPr>
            <a:endParaRPr lang="en-US" altLang="ko-KR" sz="1200" dirty="0" smtClean="0">
              <a:solidFill>
                <a:schemeClr val="tx1">
                  <a:lumMod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71450" lvl="0" indent="-171450" algn="l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2009 ~ 2016</a:t>
            </a:r>
            <a:r>
              <a:rPr lang="ko-KR" altLang="en-US" sz="1200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사이의 데이터</a:t>
            </a:r>
            <a:endParaRPr lang="en-US" altLang="ko-KR" sz="1200" dirty="0" smtClean="0">
              <a:solidFill>
                <a:schemeClr val="tx1">
                  <a:lumMod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71450" lvl="0" indent="-171450" algn="l">
              <a:buFont typeface="Wingdings" panose="05000000000000000000" pitchFamily="2" charset="2"/>
              <a:buChar char="ü"/>
            </a:pPr>
            <a:endParaRPr lang="en-US" altLang="ko-KR" sz="1200" dirty="0" smtClean="0">
              <a:solidFill>
                <a:schemeClr val="tx1">
                  <a:lumMod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71450" lvl="0" indent="-171450" algn="l"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최근 데이터</a:t>
            </a:r>
            <a:r>
              <a:rPr lang="en-US" altLang="ko-KR" sz="1200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몇 일치 데이터 포인트</a:t>
            </a:r>
            <a:r>
              <a:rPr lang="en-US" altLang="ko-KR" sz="1200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입력으로 사용해 모델 생성</a:t>
            </a:r>
            <a:endParaRPr lang="en-US" altLang="ko-KR" sz="1200" dirty="0" smtClean="0">
              <a:solidFill>
                <a:schemeClr val="tx1">
                  <a:lumMod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71450" lvl="0" indent="-171450" algn="l">
              <a:buFont typeface="Wingdings" panose="05000000000000000000" pitchFamily="2" charset="2"/>
              <a:buChar char="ü"/>
            </a:pPr>
            <a:endParaRPr lang="en-US" altLang="ko-KR" sz="1200" dirty="0" smtClean="0">
              <a:solidFill>
                <a:schemeClr val="tx1">
                  <a:lumMod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71450" lvl="0" indent="-171450" algn="l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24</a:t>
            </a:r>
            <a:r>
              <a:rPr lang="ko-KR" altLang="en-US" sz="1200" dirty="0" smtClean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시간 이후의 기온을 예측</a:t>
            </a:r>
            <a:endParaRPr lang="ko-KR" altLang="en-US" sz="1200" dirty="0">
              <a:solidFill>
                <a:schemeClr val="tx1">
                  <a:lumMod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362882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3408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80109" y="200450"/>
            <a:ext cx="8668156" cy="755514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양방향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RNN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사용하기</a:t>
            </a:r>
            <a:r>
              <a:rPr lang="en-US" altLang="ko-KR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(GRU)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9898" y="3477770"/>
            <a:ext cx="1580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GRU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44709" y="3477769"/>
            <a:ext cx="232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뒤집힌 시퀀스 사용한 </a:t>
            </a:r>
            <a:r>
              <a:rPr lang="en-US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GRU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787458"/>
            <a:ext cx="882383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이 문제의 경우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: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순서를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뒤집은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GRU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성능이 낮음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⟹ </a:t>
            </a:r>
            <a:r>
              <a:rPr lang="ko-KR" altLang="en-US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시간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순서대로 처리하는 것이 </a:t>
            </a:r>
            <a:r>
              <a:rPr lang="ko-KR" altLang="en-US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중요</a:t>
            </a:r>
            <a:endParaRPr lang="en-US" altLang="ko-KR" sz="1300" b="1" dirty="0" smtClean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기본적인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GRU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층은 먼 과거보다 최근 내용을 잘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기억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⟹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최근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날씨 데이터 포인트일수록 오래된 데이터 포인트보다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예측 유용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10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보통 시간 순 처리가 성능이 높지만 이따금 자연어 </a:t>
            </a:r>
            <a:r>
              <a:rPr lang="ko-KR" altLang="en-US" sz="110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처리를 </a:t>
            </a:r>
            <a:r>
              <a:rPr lang="ko-KR" altLang="en-US" sz="110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포함한 </a:t>
            </a:r>
            <a:r>
              <a:rPr lang="ko-KR" altLang="en-US" sz="110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다른 많은 문제에서는 그렇지 </a:t>
            </a:r>
            <a:r>
              <a:rPr lang="ko-KR" altLang="en-US" sz="110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않는 경우도 존재</a:t>
            </a:r>
            <a:endParaRPr lang="en-US" altLang="ko-KR" sz="1100" b="1" dirty="0" smtClean="0">
              <a:solidFill>
                <a:srgbClr val="00B05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1300" b="1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" y="789189"/>
            <a:ext cx="4200064" cy="2626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187" y="784776"/>
            <a:ext cx="3982749" cy="2625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68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1954283" y="172595"/>
            <a:ext cx="1975500" cy="352982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1"/>
          <p:cNvSpPr/>
          <p:nvPr/>
        </p:nvSpPr>
        <p:spPr>
          <a:xfrm rot="-5400000" flipH="1">
            <a:off x="5463129" y="421505"/>
            <a:ext cx="1975500" cy="303200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554400" y="2148175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637309" y="159095"/>
            <a:ext cx="768927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양방향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RNN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사용하기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(</a:t>
            </a:r>
            <a:r>
              <a:rPr lang="en-US" altLang="ko-KR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LSTM)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  IMDB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감성 분석 문제</a:t>
            </a:r>
            <a:endParaRPr dirty="0"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1100921" y="883450"/>
            <a:ext cx="3682223" cy="38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거꾸로 된 시퀀스를 사용한 </a:t>
            </a:r>
            <a:r>
              <a:rPr lang="en-US" altLang="ko-KR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LSTM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240345" y="883450"/>
            <a:ext cx="2485205" cy="38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손실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손실 결과 그래프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201" y="1260832"/>
            <a:ext cx="3370255" cy="2159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80" y="1260832"/>
            <a:ext cx="3911353" cy="3809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47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80109" y="200450"/>
            <a:ext cx="8668156" cy="755514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양방향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RNN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사용하기</a:t>
            </a:r>
            <a:r>
              <a:rPr lang="en-US" altLang="ko-KR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(LSTM)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-  IMDB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감성 분석 문제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3499" y="3464193"/>
            <a:ext cx="2493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시간 순으로 된 시퀀스 사용한 </a:t>
            </a:r>
            <a:r>
              <a:rPr lang="en-US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LSTM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44709" y="3477769"/>
            <a:ext cx="232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뒤집힌 시퀀스 </a:t>
            </a:r>
            <a:r>
              <a:rPr lang="ko-KR" altLang="en-US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</a:t>
            </a:r>
            <a:r>
              <a:rPr lang="ko-KR" altLang="en-US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용한 </a:t>
            </a:r>
            <a:r>
              <a:rPr lang="en-US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LSTM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0109" y="3967567"/>
            <a:ext cx="8823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거의 동일한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성능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텍스트 </a:t>
            </a:r>
            <a:r>
              <a:rPr lang="ko-KR" altLang="en-US" sz="1200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데이터셋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</a:p>
          <a:p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거꾸로 된 시퀀스에서 훈련한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은 원래 시퀀스에서 훈련한 것과는 다른 표현을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학습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lvl="0"/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머신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러닝에서 다른 표현이 유용하다면 항상 사용할 가치가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있음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앙상블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1200" b="1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3" y="784776"/>
            <a:ext cx="4000336" cy="2625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187" y="784776"/>
            <a:ext cx="4047921" cy="26110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170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양방향 </a:t>
            </a:r>
            <a:r>
              <a:rPr lang="en-US" altLang="ko-KR" dirty="0"/>
              <a:t>RNN </a:t>
            </a:r>
            <a:r>
              <a:rPr lang="ko-KR" altLang="en-US" dirty="0"/>
              <a:t>층의 동작 방식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406235"/>
            <a:ext cx="3471017" cy="2698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329547" y="1406235"/>
            <a:ext cx="4565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양방향 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은 이 아이디어를 사용하여 </a:t>
            </a:r>
            <a:endParaRPr lang="en-US" altLang="ko-KR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4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ko-KR" altLang="en-US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시간 </a:t>
            </a:r>
            <a:r>
              <a:rPr lang="ko-KR" altLang="en-US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순서대로 처리하는 </a:t>
            </a:r>
            <a:r>
              <a:rPr lang="en-US" altLang="ko-KR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성능을 </a:t>
            </a:r>
            <a:r>
              <a:rPr lang="ko-KR" altLang="en-US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향상</a:t>
            </a:r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시킴</a:t>
            </a:r>
            <a:endParaRPr lang="en-US" altLang="ko-KR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입력 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시퀀스를 양쪽 방향으로 바라보기 때문에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endParaRPr lang="en-US" altLang="ko-KR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4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드러나지 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않은 다양한 표현을 얻어 시간 순서대로 </a:t>
            </a:r>
            <a:endParaRPr lang="en-US" altLang="ko-KR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4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처리할 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때 놓칠 수 있는 패턴을 잡아 냅니다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4035" y="3574472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거꾸로 된 시퀀스</a:t>
            </a:r>
            <a:endParaRPr lang="ko-KR" altLang="en-US" dirty="0">
              <a:solidFill>
                <a:srgbClr val="00B0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4182" y="3574472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B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시간 순서로 </a:t>
            </a:r>
            <a:r>
              <a:rPr lang="ko-KR" altLang="en-US" dirty="0" smtClean="0">
                <a:solidFill>
                  <a:srgbClr val="00B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된 시퀀스</a:t>
            </a:r>
            <a:endParaRPr lang="ko-KR" altLang="en-US" dirty="0">
              <a:solidFill>
                <a:srgbClr val="00B0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1823" y="1098458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입력 데이터</a:t>
            </a:r>
            <a:endParaRPr lang="ko-KR" altLang="en-US" dirty="0">
              <a:solidFill>
                <a:srgbClr val="00B0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14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2722448" y="-924649"/>
            <a:ext cx="1975500" cy="5377947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1"/>
          <p:cNvSpPr/>
          <p:nvPr/>
        </p:nvSpPr>
        <p:spPr>
          <a:xfrm rot="-5400000" flipH="1">
            <a:off x="6639551" y="2236527"/>
            <a:ext cx="1371943" cy="276412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flipH="1">
            <a:off x="7531702" y="4434175"/>
            <a:ext cx="16122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720437" y="159095"/>
            <a:ext cx="771005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양방향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RNN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사용하기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(</a:t>
            </a:r>
            <a:r>
              <a:rPr lang="en-US" altLang="ko-KR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LSTM) -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IMDB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감성 분석 문제</a:t>
            </a:r>
            <a:endParaRPr dirty="0"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2024314" y="722242"/>
            <a:ext cx="3682223" cy="38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양방향 </a:t>
            </a:r>
            <a:r>
              <a:rPr lang="en-US" altLang="ko-KR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LSTM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6117208" y="2881690"/>
            <a:ext cx="2485205" cy="38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손실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손실 결과 그래프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626" y="3213071"/>
            <a:ext cx="2828988" cy="1812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76" y="1034128"/>
            <a:ext cx="5993763" cy="184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8984" y="3139244"/>
            <a:ext cx="577930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dirty="0">
                <a:latin typeface="Arial" panose="020B0604020202020204" pitchFamily="34" charset="0"/>
                <a:ea typeface="Helvetica Neue"/>
              </a:rPr>
              <a:t> 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ko-KR" sz="1300" b="1" dirty="0" err="1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Bidirectional</a:t>
            </a:r>
            <a:r>
              <a:rPr lang="ko-KR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층을 사용하여 양방향 </a:t>
            </a:r>
            <a:r>
              <a:rPr lang="ko-KR" altLang="ko-KR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 </a:t>
            </a:r>
            <a:r>
              <a:rPr lang="ko-KR" altLang="en-US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생성</a:t>
            </a:r>
            <a:endParaRPr lang="en-US" altLang="ko-KR" sz="1300" b="1" dirty="0" smtClean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lang="en-US" altLang="ko-KR" sz="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클래스는 첫 번째 매개변수로 순환 층의 객체를 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전달받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음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Courier New" panose="02070309020205020404" pitchFamily="49" charset="0"/>
            </a:endParaRPr>
          </a:p>
          <a:p>
            <a:pPr lvl="0"/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이후 클래스는 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전달받은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층으로 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새로운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두 번째 객체를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만드는데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</a:p>
          <a:p>
            <a:pPr lvl="0"/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lvl="0"/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- 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하나는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시간 순서대로 입력 시퀀스를 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처리 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- 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다른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하나는 반대 순서로 입력 시퀀스를 </a:t>
            </a:r>
            <a:r>
              <a:rPr lang="ko-KR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처리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54727" y="2001982"/>
            <a:ext cx="2119746" cy="1461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84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80109" y="200450"/>
            <a:ext cx="8668156" cy="755514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양방향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RNN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사용하기</a:t>
            </a:r>
            <a:r>
              <a:rPr lang="en-US" altLang="ko-KR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(LSTM)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-  IMDB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감성 분석 문제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3499" y="3464193"/>
            <a:ext cx="2493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시간 순으로 된 시퀀스 사용한 </a:t>
            </a:r>
            <a:r>
              <a:rPr lang="en-US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LSTM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44709" y="3477769"/>
            <a:ext cx="232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양방향 </a:t>
            </a:r>
            <a:r>
              <a:rPr lang="en-US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LSTM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0109" y="3741192"/>
            <a:ext cx="859956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>
              <a:latin typeface="Arial" panose="020B0604020202020204" pitchFamily="34" charset="0"/>
            </a:endParaRPr>
          </a:p>
          <a:p>
            <a:pPr lvl="0"/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얻은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검증 정확도는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88%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정도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r>
              <a:rPr lang="ko-KR" altLang="en-US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일반 </a:t>
            </a:r>
            <a:r>
              <a:rPr lang="en-US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LSTM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보다 조금 더 성능이 </a:t>
            </a:r>
            <a:r>
              <a:rPr lang="ko-KR" altLang="en-US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↑</a:t>
            </a:r>
            <a:endParaRPr lang="en-US" altLang="ko-KR" sz="1300" b="1" dirty="0" smtClean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lang="en-US" altLang="ko-KR" sz="8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양방향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모델은 조금 더 일찍 </a:t>
            </a:r>
            <a:r>
              <a:rPr lang="ko-KR" altLang="en-US" sz="1300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과대적합됨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lang="en-US" altLang="ko-KR" sz="4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이유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양방향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층이 </a:t>
            </a:r>
            <a:r>
              <a:rPr lang="ko-KR" altLang="en-US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단방향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LSTM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보다 모델 </a:t>
            </a:r>
            <a:r>
              <a:rPr lang="ko-KR" altLang="en-US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파라미터가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배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많기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때문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</a:p>
          <a:p>
            <a:pPr lvl="0"/>
            <a:endParaRPr lang="en-US" altLang="ko-KR" sz="8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en-US" altLang="ko-KR" sz="120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ko-KR" altLang="en-US" sz="120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규제를 </a:t>
            </a:r>
            <a:r>
              <a:rPr lang="ko-KR" altLang="en-US" sz="120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조금 </a:t>
            </a:r>
            <a:r>
              <a:rPr lang="ko-KR" altLang="en-US" sz="120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추가 </a:t>
            </a:r>
            <a:r>
              <a:rPr lang="ko-KR" altLang="en-US" sz="1200" b="1" dirty="0" err="1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양항뱡</a:t>
            </a:r>
            <a:r>
              <a:rPr lang="ko-KR" altLang="en-US" sz="120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순환 층을 </a:t>
            </a:r>
            <a:r>
              <a:rPr lang="ko-KR" altLang="en-US" sz="120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사용이 작업에 </a:t>
            </a:r>
            <a:r>
              <a:rPr lang="ko-KR" altLang="en-US" sz="120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더 </a:t>
            </a:r>
            <a:r>
              <a:rPr lang="ko-KR" altLang="en-US" sz="120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적합</a:t>
            </a:r>
            <a:r>
              <a:rPr lang="en-US" altLang="ko-KR" sz="120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1200" b="1" dirty="0">
              <a:solidFill>
                <a:srgbClr val="00B05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3" y="784776"/>
            <a:ext cx="4000336" cy="2625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889" y="784776"/>
            <a:ext cx="3874402" cy="263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536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1987721" y="-56090"/>
            <a:ext cx="1975500" cy="41395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1"/>
          <p:cNvSpPr/>
          <p:nvPr/>
        </p:nvSpPr>
        <p:spPr>
          <a:xfrm rot="-5400000" flipH="1">
            <a:off x="5762719" y="534776"/>
            <a:ext cx="1975501" cy="2957861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flipH="1">
            <a:off x="7531702" y="2155823"/>
            <a:ext cx="16122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905674" y="274254"/>
            <a:ext cx="727991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양방향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RNN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사용하기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(GRU)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–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온도 예측 문제</a:t>
            </a:r>
            <a:endParaRPr dirty="0"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1149328" y="971535"/>
            <a:ext cx="3682223" cy="38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양방향 </a:t>
            </a:r>
            <a:r>
              <a:rPr lang="en-US" altLang="ko-KR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GRU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488373" y="971535"/>
            <a:ext cx="2485205" cy="38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손실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손실 결과 그래프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639" y="1353680"/>
            <a:ext cx="3533781" cy="22642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30" y="1353680"/>
            <a:ext cx="4655121" cy="2668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4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80109" y="200450"/>
            <a:ext cx="8668156" cy="755514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양방향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RNN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사용하기</a:t>
            </a:r>
            <a:r>
              <a:rPr lang="en-US" altLang="ko-KR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(GRU) –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온도 예측 문제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9898" y="3477770"/>
            <a:ext cx="1580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GRU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32191" y="3471463"/>
            <a:ext cx="232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 err="1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양뱡향</a:t>
            </a:r>
            <a:r>
              <a:rPr lang="ko-KR" altLang="en-US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GRU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787458"/>
            <a:ext cx="882383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일반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GRU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층과 비슷한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성능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이유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모든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예측 성능은 시간 순서대로 처리하는 네트워크의 절반에서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오는데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                                                                           시간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반대 순서로 처리하는 절반은 이런 작업에 성능이 매우 좋지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않음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  </a:t>
            </a:r>
            <a:r>
              <a:rPr lang="en-US" altLang="ko-KR" sz="120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최근의 정보가 오래 전의 정보보다 훨씬 더 </a:t>
            </a:r>
            <a:r>
              <a:rPr lang="ko-KR" altLang="en-US" sz="120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중요</a:t>
            </a:r>
            <a:r>
              <a:rPr lang="en-US" altLang="ko-KR" sz="120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 </a:t>
            </a:r>
            <a:endParaRPr lang="en-US" altLang="ko-KR" sz="1200" b="1" dirty="0">
              <a:solidFill>
                <a:srgbClr val="00B05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" y="789189"/>
            <a:ext cx="4200064" cy="2626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870" y="789188"/>
            <a:ext cx="4098347" cy="26278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01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444409" y="196394"/>
            <a:ext cx="8250382" cy="1003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9</a:t>
            </a:r>
            <a:r>
              <a:rPr lang="en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th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더 나아가서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576560" y="1435500"/>
            <a:ext cx="8304736" cy="2977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300" b="1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온도 예측 문제의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성능을 향상</a:t>
            </a:r>
            <a:r>
              <a:rPr lang="ko-KR" altLang="en-US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하기 위해 시도해 볼 수 있는 것들이 많이 있습니다</a:t>
            </a:r>
            <a:r>
              <a:rPr lang="en-US" altLang="ko-KR" sz="1300" b="1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300" b="1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300" dirty="0" err="1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스태킹한</a:t>
            </a:r>
            <a:r>
              <a:rPr lang="ko-KR" altLang="ko-KR" sz="13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각 순환 층의 유닛 수를 조정합니다. 지금 설정은 대부분 임의로 한 것이라 최적화가 덜 되었을 것입니다.</a:t>
            </a:r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ko-KR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 </a:t>
            </a:r>
            <a:r>
              <a:rPr lang="ko-KR" altLang="ko-KR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RMSprop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</a:t>
            </a:r>
            <a:r>
              <a:rPr lang="ko-KR" altLang="ko-KR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옵티마이저가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사용한 </a:t>
            </a:r>
            <a:r>
              <a:rPr lang="ko-KR" altLang="ko-KR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학습률을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조정합니다.</a:t>
            </a:r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ko-KR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 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GRU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대신 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LSTM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층을 사용합니다.</a:t>
            </a:r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ko-KR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층 위에 용량이 큰 완전 연결된 회귀 층을 사용합니다. 즉 유닛 수가 많은 </a:t>
            </a:r>
            <a:r>
              <a:rPr lang="ko-KR" altLang="ko-KR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Dense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층이나 </a:t>
            </a:r>
            <a:r>
              <a:rPr lang="ko-KR" altLang="ko-KR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Dense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층을 </a:t>
            </a:r>
            <a:r>
              <a:rPr lang="ko-KR" altLang="ko-KR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스태킹합니다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ko-KR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최종적으로 (검증 MAE 기준으로 봤을 때) 최선의 모델을 테스트 세트에서 확인해야 합니다. </a:t>
            </a:r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3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300" b="1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b="1" dirty="0" err="1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딥러닝은</a:t>
            </a:r>
            <a:r>
              <a:rPr lang="ko-KR" altLang="en-US" sz="1300" b="1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300" b="1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경험을 </a:t>
            </a:r>
            <a:r>
              <a:rPr lang="ko-KR" altLang="en-US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바탕으로 다른 전략들을 시도해 봐야 합니다</a:t>
            </a:r>
            <a:r>
              <a:rPr lang="en-US" altLang="ko-KR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endParaRPr lang="en-US" altLang="ko-KR" sz="1300" b="1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300" b="1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300" b="1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ko-KR" altLang="en-US" sz="1300" b="1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현재는 </a:t>
            </a:r>
            <a:r>
              <a:rPr lang="ko-KR" altLang="en-US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문제를 해결하는 최선의 방법을 미리 알 수 있는 이론이 없습니다</a:t>
            </a:r>
            <a:r>
              <a:rPr lang="en-US" altLang="ko-KR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반복해서 시도</a:t>
            </a:r>
            <a:r>
              <a:rPr lang="ko-KR" altLang="en-US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해야 합니다</a:t>
            </a:r>
            <a:r>
              <a:rPr lang="en-US" altLang="ko-KR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1300" b="1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3729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1330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711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444408" y="43302"/>
            <a:ext cx="8250382" cy="6695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10th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정리</a:t>
            </a:r>
            <a:endParaRPr sz="2800" dirty="0"/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860538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1330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84;p32"/>
          <p:cNvSpPr txBox="1">
            <a:spLocks/>
          </p:cNvSpPr>
          <p:nvPr/>
        </p:nvSpPr>
        <p:spPr>
          <a:xfrm>
            <a:off x="222736" y="860538"/>
            <a:ext cx="8859981" cy="349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b="1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다음은 이번 절에서 배운 것들입니다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200" b="1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새로운 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문제를 해결할 때는 선택한 지표에서 </a:t>
            </a:r>
            <a:r>
              <a:rPr lang="ko-KR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상식 수준의 기준점을 설정하는 것이 </a:t>
            </a:r>
            <a:r>
              <a:rPr lang="ko-KR" altLang="en-US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좋음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기준점을 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가지고 있지 않으면 실제 향상이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여부 모름</a:t>
            </a: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계산 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비용을 추가할지 판단하기 위해서 비용이 비싼 모델 전에 </a:t>
            </a:r>
            <a:r>
              <a:rPr lang="ko-KR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간단한 모델을 </a:t>
            </a:r>
            <a:r>
              <a:rPr lang="ko-KR" altLang="ko-KR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시도</a:t>
            </a:r>
            <a:endParaRPr lang="en-US" altLang="ko-KR" sz="1200" b="1" dirty="0" smtClean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ko-KR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시간 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순서가 중요한 데이터가 있다면 </a:t>
            </a:r>
            <a:r>
              <a:rPr lang="ko-KR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층이 </a:t>
            </a:r>
            <a:r>
              <a:rPr lang="ko-KR" altLang="ko-KR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적합</a:t>
            </a:r>
            <a:r>
              <a:rPr lang="ko-KR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ko-KR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시계열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데이터를 펼쳐서 처리하는 모델의 성능을 쉽게 앞지를 것입니다</a:t>
            </a:r>
            <a:r>
              <a:rPr lang="ko-KR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ko-KR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네트워크에 </a:t>
            </a:r>
            <a:r>
              <a:rPr lang="ko-KR" altLang="ko-KR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드롭아웃을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사용하려면 </a:t>
            </a:r>
            <a:r>
              <a:rPr lang="ko-KR" altLang="ko-KR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타임스텝</a:t>
            </a:r>
            <a:r>
              <a:rPr lang="ko-KR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동안 일정한 </a:t>
            </a:r>
            <a:r>
              <a:rPr lang="ko-KR" altLang="ko-KR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</a:t>
            </a:r>
            <a:r>
              <a:rPr lang="ko-KR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마스크와 순환 </a:t>
            </a:r>
            <a:r>
              <a:rPr lang="ko-KR" altLang="ko-KR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</a:t>
            </a:r>
            <a:r>
              <a:rPr lang="ko-KR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마스크를 사용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해야 합니다. </a:t>
            </a: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ko-KR" sz="3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r>
              <a:rPr lang="ko-KR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둘 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 </a:t>
            </a:r>
            <a:r>
              <a:rPr lang="ko-KR" altLang="ko-KR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케라스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순환 층에 포함되어 있습니다. 순환 층에 있는 </a:t>
            </a:r>
            <a:r>
              <a:rPr lang="ko-KR" altLang="ko-KR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dropout</a:t>
            </a:r>
            <a:r>
              <a:rPr lang="ko-KR" altLang="ko-KR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</a:t>
            </a:r>
            <a:r>
              <a:rPr lang="ko-KR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</a:t>
            </a:r>
            <a:r>
              <a:rPr lang="ko-KR" altLang="ko-KR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recurrent_dropout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매개변수를 사용하면 됩니다</a:t>
            </a:r>
            <a:r>
              <a:rPr lang="ko-KR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ko-KR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b="1" dirty="0" err="1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스태킹</a:t>
            </a:r>
            <a:r>
              <a:rPr lang="ko-KR" altLang="ko-KR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RNN은</a:t>
            </a:r>
            <a:r>
              <a:rPr lang="ko-KR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단일 RNN 층보다 더 강력한 표현 능력을 </a:t>
            </a:r>
            <a:r>
              <a:rPr lang="ko-KR" altLang="ko-KR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제공</a:t>
            </a:r>
            <a:r>
              <a:rPr lang="ko-KR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하지만 계산 비용이 많이 들기 때문에 항상 시도할 가치가 있지는 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</a:t>
            </a:r>
            <a:r>
              <a:rPr lang="ko-KR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(기계 번역 같은) 복잡한 문제에서 확실히 도움이 되지만 작고 간단한 문제에서는 항상 그렇지 않습니다</a:t>
            </a:r>
            <a:r>
              <a:rPr lang="ko-KR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ko-KR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양쪽 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방향으로 시퀀스를 바라보는 </a:t>
            </a:r>
            <a:r>
              <a:rPr lang="ko-KR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양방향 </a:t>
            </a:r>
            <a:r>
              <a:rPr lang="ko-KR" altLang="ko-KR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RNN은</a:t>
            </a:r>
            <a:r>
              <a:rPr lang="ko-KR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자연어 처리 문제에 유용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합니다. </a:t>
            </a: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r>
              <a:rPr lang="ko-KR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하지만 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최근의 정보가 오래된 것보다 훨씬 의미 있는 시퀀스 데이터에는 잘 작동하지 않습니다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2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* </a:t>
            </a:r>
            <a:r>
              <a:rPr lang="ko-KR" altLang="en-US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</a:t>
            </a:r>
            <a:r>
              <a:rPr lang="ko-KR" altLang="en-US" b="1" dirty="0" err="1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어텐션</a:t>
            </a:r>
            <a:r>
              <a:rPr lang="ko-KR" altLang="en-US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</a:t>
            </a:r>
            <a:r>
              <a:rPr lang="ko-KR" altLang="en-US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시퀀스 </a:t>
            </a:r>
            <a:r>
              <a:rPr lang="ko-KR" altLang="en-US" b="1" dirty="0" err="1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마스킹입니다</a:t>
            </a:r>
            <a:r>
              <a:rPr lang="en-US" altLang="ko-KR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en-US" altLang="ko-KR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자연어 </a:t>
            </a:r>
            <a:r>
              <a:rPr lang="ko-KR" altLang="en-US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처리에 깊게 </a:t>
            </a:r>
            <a:r>
              <a:rPr lang="ko-KR" altLang="en-US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관련되어 있으나 </a:t>
            </a:r>
            <a:r>
              <a:rPr lang="en-US" altLang="ko-KR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온도 </a:t>
            </a:r>
            <a:r>
              <a:rPr lang="ko-KR" altLang="en-US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예측 문제에는 적합하지 </a:t>
            </a:r>
            <a:r>
              <a:rPr lang="en-US" altLang="ko-KR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X)</a:t>
            </a:r>
            <a:endParaRPr lang="en-US" altLang="ko-KR" b="1" dirty="0" smtClean="0">
              <a:solidFill>
                <a:srgbClr val="00B05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824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ctrTitle"/>
          </p:nvPr>
        </p:nvSpPr>
        <p:spPr>
          <a:xfrm>
            <a:off x="1964851" y="194884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준비하기</a:t>
            </a:r>
            <a:endParaRPr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21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442723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Step.1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625692" y="1644493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셋 다운로드 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33" name="Google Shape;333;p40"/>
          <p:cNvCxnSpPr/>
          <p:nvPr/>
        </p:nvCxnSpPr>
        <p:spPr>
          <a:xfrm flipH="1" flipV="1">
            <a:off x="-1806" y="1348764"/>
            <a:ext cx="1919964" cy="90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9" name="Google Shape;339;p40"/>
          <p:cNvGrpSpPr/>
          <p:nvPr/>
        </p:nvGrpSpPr>
        <p:grpSpPr>
          <a:xfrm>
            <a:off x="1189260" y="909822"/>
            <a:ext cx="330936" cy="330743"/>
            <a:chOff x="-49764975" y="3183375"/>
            <a:chExt cx="299300" cy="299125"/>
          </a:xfrm>
        </p:grpSpPr>
        <p:sp>
          <p:nvSpPr>
            <p:cNvPr id="340" name="Google Shape;340;p40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07" y="2071993"/>
            <a:ext cx="8460951" cy="2646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437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48" y="3085150"/>
            <a:ext cx="6160624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컨브넷을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사용한 시퀀스 처리</a:t>
            </a:r>
            <a:endParaRPr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1103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컨브넷을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사용한 시퀀스 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5910" y="1299050"/>
            <a:ext cx="797091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</a:t>
            </a:r>
            <a:r>
              <a:rPr lang="en-US" altLang="ko-KR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</a:t>
            </a:r>
            <a:r>
              <a:rPr lang="en-US" altLang="ko-KR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(1D </a:t>
            </a:r>
            <a:r>
              <a:rPr lang="en-US" altLang="ko-KR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Convnet</a:t>
            </a:r>
            <a:r>
              <a:rPr lang="en-US" altLang="ko-KR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은 </a:t>
            </a:r>
            <a:r>
              <a:rPr lang="ko-KR" altLang="en-US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특정 시퀀스 처리 문제에 </a:t>
            </a:r>
            <a:r>
              <a:rPr lang="en-US" altLang="ko-KR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 견줄 만합니다</a:t>
            </a:r>
            <a:r>
              <a:rPr lang="en-US" altLang="ko-KR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endParaRPr lang="en-US" altLang="ko-KR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b="1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일반적으로 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계산 비용이 훨씬 쌉니다</a:t>
            </a:r>
            <a:r>
              <a:rPr lang="en-US" altLang="ko-KR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endParaRPr lang="en-US" altLang="ko-KR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b="1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en-US" altLang="ko-KR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컨브넷은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전형적으로 팽창된 커널과 함께 사용됩니다</a:t>
            </a:r>
            <a:r>
              <a:rPr lang="en-US" altLang="ko-KR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endParaRPr lang="en-US" altLang="ko-KR" sz="4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r>
              <a:rPr lang="en-US" altLang="ko-KR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</a:t>
            </a:r>
            <a:r>
              <a:rPr lang="en-US" altLang="ko-KR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b="1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en-US" altLang="ko-KR" b="1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- </a:t>
            </a:r>
            <a:r>
              <a:rPr lang="en-US" altLang="ko-KR" b="1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최근 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오디오 </a:t>
            </a:r>
            <a:r>
              <a:rPr lang="ko-KR" altLang="en-US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생성</a:t>
            </a:r>
            <a:r>
              <a:rPr lang="en-US" altLang="ko-KR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기계 번역 분야에서 큰 성공을 </a:t>
            </a:r>
            <a:r>
              <a:rPr lang="ko-KR" altLang="en-US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거둠</a:t>
            </a:r>
            <a:r>
              <a:rPr lang="en-US" altLang="ko-KR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endParaRPr lang="en-US" altLang="ko-KR" sz="4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en-US" altLang="ko-KR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b="1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 </a:t>
            </a:r>
            <a:r>
              <a:rPr lang="ko-KR" altLang="en-US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텍스트 분류</a:t>
            </a:r>
            <a:r>
              <a:rPr lang="en-US" altLang="ko-KR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시계열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예측 같은 간단한 문제에서는 </a:t>
            </a:r>
            <a:r>
              <a:rPr lang="en-US" altLang="ko-KR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대신하여 빠르게 처리할 수 </a:t>
            </a:r>
            <a:r>
              <a:rPr lang="ko-KR" altLang="en-US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있음</a:t>
            </a:r>
            <a:endParaRPr lang="ko-KR" altLang="en-US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368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444409" y="196394"/>
            <a:ext cx="8250382" cy="1003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1st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시퀀스</a:t>
            </a:r>
            <a:r>
              <a:rPr lang="en-US" altLang="ko-KR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데이터를 위한 </a:t>
            </a:r>
            <a:r>
              <a:rPr lang="en-US" altLang="ko-KR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1D </a:t>
            </a:r>
            <a:r>
              <a:rPr lang="ko-KR" altLang="en-US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합성곱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이해하기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4569599" y="1437291"/>
            <a:ext cx="4428927" cy="2894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sz="1300" dirty="0" smtClean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필터가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움직이는 방향이 한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방향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1D-CNN</a:t>
            </a:r>
          </a:p>
          <a:p>
            <a:pPr algn="l"/>
            <a:endParaRPr lang="en-US" altLang="ko-KR" sz="12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커널의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사이즈가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 경우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예시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 :</a:t>
            </a:r>
          </a:p>
          <a:p>
            <a:pPr algn="l"/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높이가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2,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너비는 </a:t>
            </a:r>
            <a:r>
              <a:rPr lang="ko-KR" altLang="en-US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임베딩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벡터의 차원인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커널 사용</a:t>
            </a: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2D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와는 달리 오른쪽으로는 움직일 공간이 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12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아래쪽으로만 이동</a:t>
            </a:r>
            <a:endParaRPr lang="en-US" altLang="ko-KR" sz="12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12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시퀀스에서 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패치를 추출하여 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200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합성곱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적용</a:t>
            </a:r>
            <a:endParaRPr lang="en-US" altLang="ko-KR" sz="12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200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합성곱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층은 시퀀스에 있는 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지역 패턴을 인식</a:t>
            </a:r>
            <a:endParaRPr lang="en-US" altLang="ko-KR" sz="12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4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동일한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변환이 시퀀스에 있는 모든 패치에 적용되기 때문에 </a:t>
            </a:r>
            <a:endParaRPr lang="en-US" altLang="ko-KR" sz="12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4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특정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위치에서 학습한 패턴을 나중에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확인 가능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3729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1330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E2071A4-9968-4F83-8E48-EDB000483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05" y="1642856"/>
            <a:ext cx="4301193" cy="2327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19" y="1199974"/>
            <a:ext cx="3991563" cy="31067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420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444409" y="196394"/>
            <a:ext cx="8250382" cy="1003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2nd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시퀀스 데이터를 위한 </a:t>
            </a:r>
            <a:r>
              <a:rPr lang="en-US" altLang="ko-KR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1D </a:t>
            </a:r>
            <a:r>
              <a:rPr lang="ko-KR" altLang="en-US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풀링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4364831" y="1585913"/>
            <a:ext cx="4565073" cy="2786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300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풀링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연산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== 2D </a:t>
            </a:r>
            <a:r>
              <a:rPr lang="ko-KR" altLang="en-US" sz="1300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풀링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연산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입력에서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1D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패치를 추출하여 최대 </a:t>
            </a:r>
            <a:r>
              <a:rPr lang="ko-KR" altLang="en-US" sz="1300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풀링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or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평균 </a:t>
            </a:r>
            <a:r>
              <a:rPr lang="ko-KR" altLang="en-US" sz="1300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풀링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적용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함초롬돋움" panose="020B0604000101010101" pitchFamily="50" charset="-127"/>
            </a:endParaRPr>
          </a:p>
          <a:p>
            <a:pPr algn="l"/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함초롬돋움" panose="020B0604000101010101" pitchFamily="50" charset="-127"/>
            </a:endParaRPr>
          </a:p>
          <a:p>
            <a:pPr algn="l"/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1D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입력의 길이를 줄이기 위해서 사용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(</a:t>
            </a:r>
            <a:r>
              <a:rPr lang="ko-KR" altLang="en-US" sz="1300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서브샘플링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)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3729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1330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1392169"/>
            <a:ext cx="3814763" cy="28063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712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444409" y="196394"/>
            <a:ext cx="8250382" cy="1003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3rd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-US" altLang="ko-KR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</a:t>
            </a:r>
            <a:r>
              <a:rPr lang="en-US" altLang="ko-KR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D </a:t>
            </a:r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컨</a:t>
            </a:r>
            <a:r>
              <a:rPr lang="ko-KR" altLang="en-US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브넷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구현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444409" y="1733491"/>
            <a:ext cx="8464064" cy="12383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sz="14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4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4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컨브넷은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Conv1D 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층을 사용하여 </a:t>
            </a:r>
            <a:r>
              <a:rPr lang="ko-KR" altLang="en-US" sz="14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구현</a:t>
            </a:r>
            <a:r>
              <a:rPr lang="en-US" altLang="ko-KR" sz="14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algn="l"/>
            <a:endParaRPr lang="en-US" altLang="ko-KR" sz="14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4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Conv1D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</a:t>
            </a:r>
            <a:r>
              <a:rPr lang="en-US" altLang="ko-KR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Conv2D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와 인터페이스가 </a:t>
            </a:r>
            <a:r>
              <a:rPr lang="ko-KR" altLang="en-US" sz="1400" dirty="0" err="1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비슷</a:t>
            </a:r>
            <a:r>
              <a:rPr lang="en-US" altLang="ko-KR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4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algn="l"/>
            <a:r>
              <a:rPr lang="en-US" altLang="ko-KR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4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(</a:t>
            </a:r>
            <a:r>
              <a:rPr lang="en-US" altLang="ko-KR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samples, time, features) 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크기의 </a:t>
            </a:r>
            <a:r>
              <a:rPr lang="en-US" altLang="ko-KR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3D </a:t>
            </a:r>
            <a:r>
              <a:rPr lang="ko-KR" altLang="en-US" sz="14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텐서를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4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입력 받고 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비슷한 형태의 </a:t>
            </a:r>
            <a:r>
              <a:rPr lang="en-US" altLang="ko-KR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3D </a:t>
            </a:r>
            <a:r>
              <a:rPr lang="ko-KR" altLang="en-US" sz="14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텐서를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4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반환</a:t>
            </a:r>
            <a:r>
              <a:rPr lang="en-US" altLang="ko-KR" sz="14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3729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1330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856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38350" y="371475"/>
            <a:ext cx="3867300" cy="608942"/>
          </a:xfrm>
        </p:spPr>
        <p:txBody>
          <a:bodyPr/>
          <a:lstStyle/>
          <a:p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1D </a:t>
            </a:r>
            <a:r>
              <a:rPr lang="ko-KR" altLang="en-US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컨브넷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구현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" y="1667561"/>
            <a:ext cx="8547564" cy="23257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5984084" y="1819214"/>
            <a:ext cx="2588418" cy="388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sz="1400" b="1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400" b="1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데이터 로드 </a:t>
            </a:r>
            <a:r>
              <a:rPr lang="en-US" altLang="ko-KR" sz="1400" b="1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+ </a:t>
            </a:r>
            <a:r>
              <a:rPr lang="ko-KR" altLang="en-US" sz="1400" b="1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전처리 과정</a:t>
            </a:r>
            <a:endParaRPr lang="en-US" altLang="ko-KR" sz="1400" b="1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04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/>
          <p:nvPr/>
        </p:nvSpPr>
        <p:spPr>
          <a:xfrm rot="-5400000" flipH="1">
            <a:off x="6080654" y="-239989"/>
            <a:ext cx="1975500" cy="3958307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554400" y="2148175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1944070" y="104418"/>
            <a:ext cx="577897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1D </a:t>
            </a:r>
            <a:r>
              <a:rPr lang="ko-KR" altLang="en-US" dirty="0" err="1" smtClean="0"/>
              <a:t>컨브넷</a:t>
            </a:r>
            <a:r>
              <a:rPr lang="ko-KR" altLang="en-US" dirty="0" smtClean="0"/>
              <a:t> 구현 </a:t>
            </a:r>
            <a:r>
              <a:rPr lang="en-US" altLang="ko-KR" dirty="0" smtClean="0"/>
              <a:t>– </a:t>
            </a:r>
            <a:r>
              <a:rPr lang="en-US" altLang="ko-KR" dirty="0" smtClean="0"/>
              <a:t>IMDB </a:t>
            </a:r>
            <a:r>
              <a:rPr lang="ko-KR" altLang="en-US" dirty="0" smtClean="0"/>
              <a:t>감성 분류 문제</a:t>
            </a:r>
            <a:endParaRPr dirty="0"/>
          </a:p>
        </p:txBody>
      </p:sp>
      <p:sp>
        <p:nvSpPr>
          <p:cNvPr id="375" name="Google Shape;375;p41"/>
          <p:cNvSpPr/>
          <p:nvPr/>
        </p:nvSpPr>
        <p:spPr>
          <a:xfrm rot="5400000">
            <a:off x="2297650" y="53613"/>
            <a:ext cx="1975500" cy="3371102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1790614" y="715694"/>
            <a:ext cx="2831019" cy="38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IMDB </a:t>
            </a:r>
            <a:r>
              <a:rPr lang="ko-KR" altLang="en-US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데이터에 </a:t>
            </a:r>
            <a:r>
              <a:rPr lang="en-US" altLang="ko-KR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1D </a:t>
            </a:r>
            <a:r>
              <a:rPr lang="ko-KR" altLang="en-US" dirty="0" err="1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컨브넷</a:t>
            </a:r>
            <a:r>
              <a:rPr lang="ko-KR" altLang="en-US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024957" y="692537"/>
            <a:ext cx="4022601" cy="38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손실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손실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+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정확도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정확도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334" y="3853880"/>
            <a:ext cx="8998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Conv1D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와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MaxPooling1D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층을 쌓고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전역 </a:t>
            </a:r>
            <a:r>
              <a:rPr lang="ko-KR" altLang="en-US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풀링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층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이나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Flatten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층으로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마침</a:t>
            </a:r>
            <a:endParaRPr lang="en-US" altLang="ko-KR" sz="12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함초롬돋움" panose="020B0604000101010101" pitchFamily="50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  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이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구조는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3D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입력을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2D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출력으로 바꾸므로 분류나 회귀를 위해 모델에 하나 이상의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Dense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층 추가 가능</a:t>
            </a: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함초롬돋움" panose="020B0604000101010101" pitchFamily="50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함초롬돋움" panose="020B0604000101010101" pitchFamily="50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1D </a:t>
            </a:r>
            <a:r>
              <a:rPr lang="ko-KR" altLang="en-US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컨브넷에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큰 </a:t>
            </a:r>
            <a:r>
              <a:rPr lang="ko-KR" altLang="en-US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합성곱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윈도우 사용 가능</a:t>
            </a:r>
            <a:endParaRPr lang="en-US" altLang="ko-KR" sz="12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함초롬돋움" panose="020B0604000101010101" pitchFamily="50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- 2D </a:t>
            </a:r>
            <a:r>
              <a:rPr lang="ko-KR" altLang="en-US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합성곱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층 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: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3 × 3 </a:t>
            </a:r>
            <a:r>
              <a:rPr lang="ko-KR" altLang="en-US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합성곱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윈도우는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3 × 3 = 9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특성을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고려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- 1D </a:t>
            </a:r>
            <a:r>
              <a:rPr lang="ko-KR" altLang="en-US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합성곱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층 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: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크기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3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인 </a:t>
            </a:r>
            <a:r>
              <a:rPr lang="ko-KR" altLang="en-US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합성곱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윈도우는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3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개의 특성만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고려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⟹ </a:t>
            </a:r>
            <a:r>
              <a:rPr lang="ko-KR" altLang="en-US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크기 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7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이나 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9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의 </a:t>
            </a:r>
            <a:r>
              <a:rPr lang="ko-KR" altLang="en-US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윈도우 사용 가능</a:t>
            </a:r>
            <a:endParaRPr lang="ko-KR" altLang="ko-KR" sz="1200" b="1" dirty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951" y="1050618"/>
            <a:ext cx="3618321" cy="2636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795" y="1050618"/>
            <a:ext cx="3186865" cy="2636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2094094" y="2183801"/>
            <a:ext cx="1106311" cy="1310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47249" y="1812910"/>
            <a:ext cx="145122" cy="1461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647249" y="2031390"/>
            <a:ext cx="145122" cy="1461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3285400" y="2368922"/>
            <a:ext cx="473986" cy="43552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3343274" y="2804451"/>
            <a:ext cx="421481" cy="109755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3838216" y="1984492"/>
            <a:ext cx="1360284" cy="136873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4695192" y="3359622"/>
            <a:ext cx="496164" cy="141384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11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514476" y="200450"/>
            <a:ext cx="6043612" cy="755514"/>
          </a:xfrm>
        </p:spPr>
        <p:txBody>
          <a:bodyPr/>
          <a:lstStyle/>
          <a:p>
            <a:r>
              <a:rPr lang="en-US" altLang="ko-KR" dirty="0"/>
              <a:t>1D </a:t>
            </a:r>
            <a:r>
              <a:rPr lang="ko-KR" altLang="en-US" dirty="0" err="1"/>
              <a:t>컨브넷</a:t>
            </a:r>
            <a:r>
              <a:rPr lang="ko-KR" altLang="en-US" dirty="0"/>
              <a:t> 구현 </a:t>
            </a:r>
            <a:r>
              <a:rPr lang="en-US" altLang="ko-KR" dirty="0"/>
              <a:t>– IMDB </a:t>
            </a:r>
            <a:r>
              <a:rPr lang="ko-KR" altLang="en-US" dirty="0"/>
              <a:t>감성 분류 문제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79" y="955964"/>
            <a:ext cx="4004696" cy="26169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0" y="955963"/>
            <a:ext cx="4063736" cy="26169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50019" y="3860213"/>
            <a:ext cx="8619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검증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정확도는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LSTM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보다 조금 낮지만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CPU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나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GPU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에서 더 빠르게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실행됨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위 결과는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단어 수준의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감성 분류 작업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 순환 네트워크를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대신해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빠르고 경제적인 </a:t>
            </a:r>
            <a:r>
              <a:rPr lang="en-US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3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컨브넷을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사용할 수 </a:t>
            </a:r>
            <a:r>
              <a:rPr lang="ko-KR" altLang="en-US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있음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보여줌</a:t>
            </a:r>
            <a:endParaRPr lang="ko-KR" altLang="en-US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34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444409" y="196394"/>
            <a:ext cx="8250382" cy="1003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</a:t>
            </a:r>
            <a:r>
              <a:rPr lang="en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th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CNN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을 연결하여 긴 시퀀스 처리하기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444409" y="1962091"/>
            <a:ext cx="8464064" cy="2894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ko-KR" sz="14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en-US" altLang="ko-KR" sz="14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1D </a:t>
            </a:r>
            <a:r>
              <a:rPr lang="ko-KR" altLang="en-US" sz="14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컨브넷이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입력 패치를 독립적으로 처리하기 때문에 </a:t>
            </a:r>
            <a:r>
              <a:rPr lang="en-US" altLang="ko-KR" sz="14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RNN</a:t>
            </a:r>
            <a:r>
              <a:rPr lang="ko-KR" altLang="en-US" sz="14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과 달리 </a:t>
            </a:r>
            <a:r>
              <a:rPr lang="ko-KR" altLang="en-US" sz="1400" b="1" dirty="0" err="1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타임스텝의</a:t>
            </a:r>
            <a:r>
              <a:rPr lang="ko-KR" altLang="en-US" sz="14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순서에 민감하지 </a:t>
            </a:r>
            <a:r>
              <a:rPr lang="en-US" altLang="ko-KR" sz="14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X</a:t>
            </a:r>
            <a:endParaRPr lang="en-US" altLang="ko-KR" sz="1400" b="1" dirty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함초롬돋움" panose="020B0604000101010101" pitchFamily="50" charset="-127"/>
            </a:endParaRPr>
          </a:p>
          <a:p>
            <a:pPr algn="l"/>
            <a:endParaRPr lang="en-US" altLang="ko-KR" sz="14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함초롬돋움" panose="020B0604000101010101" pitchFamily="50" charset="-127"/>
            </a:endParaRPr>
          </a:p>
          <a:p>
            <a:pPr algn="l"/>
            <a:r>
              <a:rPr lang="en-US" altLang="ko-KR" sz="14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sz="14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온도 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예측 문제에 </a:t>
            </a:r>
            <a:r>
              <a:rPr lang="en-US" altLang="ko-KR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1D </a:t>
            </a:r>
            <a:r>
              <a:rPr lang="ko-KR" altLang="en-US" sz="14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컨브넷을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적용</a:t>
            </a:r>
            <a:r>
              <a:rPr lang="en-US" altLang="ko-KR" sz="14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이 문제는 순서를 감지해야 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좋은 예측을 만들어 낼 수 </a:t>
            </a:r>
            <a:r>
              <a:rPr lang="ko-KR" altLang="en-US" sz="14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있음</a:t>
            </a:r>
            <a:endParaRPr lang="en-US" altLang="ko-KR" sz="14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3729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1330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7423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1961726" y="283431"/>
            <a:ext cx="1975500" cy="352982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1"/>
          <p:cNvSpPr/>
          <p:nvPr/>
        </p:nvSpPr>
        <p:spPr>
          <a:xfrm rot="-5400000" flipH="1">
            <a:off x="5523437" y="528555"/>
            <a:ext cx="1975500" cy="303200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554400" y="2148175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61466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/>
              <a:t>1D </a:t>
            </a:r>
            <a:r>
              <a:rPr lang="ko-KR" altLang="en-US" dirty="0" err="1"/>
              <a:t>컨브넷</a:t>
            </a:r>
            <a:r>
              <a:rPr lang="ko-KR" altLang="en-US" dirty="0"/>
              <a:t> 구현 </a:t>
            </a:r>
            <a:r>
              <a:rPr lang="en-US" altLang="ko-KR" dirty="0"/>
              <a:t>– </a:t>
            </a:r>
            <a:r>
              <a:rPr lang="ko-KR" altLang="en-US" dirty="0" smtClean="0"/>
              <a:t>예나 온도 예측 문제</a:t>
            </a:r>
            <a:endParaRPr dirty="0"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1108364" y="1070406"/>
            <a:ext cx="3682223" cy="38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예나 데이터에서 </a:t>
            </a:r>
            <a:r>
              <a:rPr lang="en-US" altLang="ko-KR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1D </a:t>
            </a:r>
            <a:r>
              <a:rPr lang="ko-KR" altLang="en-US" dirty="0" err="1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컨브넷</a:t>
            </a:r>
            <a:r>
              <a:rPr lang="ko-KR" altLang="en-US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240345" y="1075431"/>
            <a:ext cx="2485205" cy="38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손실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손실 결과 그래프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98" y="1453459"/>
            <a:ext cx="3592738" cy="23020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41174" y="4298095"/>
            <a:ext cx="391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en-US" altLang="ko-KR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float_data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, </a:t>
            </a:r>
            <a:r>
              <a:rPr lang="en-US" altLang="ko-KR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train_gen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, </a:t>
            </a:r>
            <a:r>
              <a:rPr lang="en-US" altLang="ko-KR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val_gen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, </a:t>
            </a:r>
            <a:r>
              <a:rPr lang="en-US" altLang="ko-KR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val_steps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사용</a:t>
            </a:r>
            <a:endParaRPr lang="en-US" altLang="ko-KR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53" y="1434229"/>
            <a:ext cx="3794896" cy="2728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29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ctrTitle"/>
          </p:nvPr>
        </p:nvSpPr>
        <p:spPr>
          <a:xfrm>
            <a:off x="1964851" y="194884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준비하기</a:t>
            </a:r>
            <a:endParaRPr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21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442723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Step.1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625692" y="1644493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셋 다운로드 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33" name="Google Shape;333;p40"/>
          <p:cNvCxnSpPr/>
          <p:nvPr/>
        </p:nvCxnSpPr>
        <p:spPr>
          <a:xfrm flipH="1" flipV="1">
            <a:off x="-1806" y="1348765"/>
            <a:ext cx="3957279" cy="89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9" name="Google Shape;339;p40"/>
          <p:cNvGrpSpPr/>
          <p:nvPr/>
        </p:nvGrpSpPr>
        <p:grpSpPr>
          <a:xfrm>
            <a:off x="1189260" y="909822"/>
            <a:ext cx="330936" cy="330743"/>
            <a:chOff x="-49764975" y="3183375"/>
            <a:chExt cx="299300" cy="299125"/>
          </a:xfrm>
        </p:grpSpPr>
        <p:sp>
          <p:nvSpPr>
            <p:cNvPr id="340" name="Google Shape;340;p40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35;p40"/>
          <p:cNvGrpSpPr/>
          <p:nvPr/>
        </p:nvGrpSpPr>
        <p:grpSpPr>
          <a:xfrm>
            <a:off x="2786769" y="909435"/>
            <a:ext cx="278692" cy="331130"/>
            <a:chOff x="-48233050" y="3569725"/>
            <a:chExt cx="252050" cy="299475"/>
          </a:xfrm>
        </p:grpSpPr>
        <p:sp>
          <p:nvSpPr>
            <p:cNvPr id="19" name="Google Shape;336;p40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7;p40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8;p40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2031525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Step.2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3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2183175" y="1648849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셋 조사하기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4" y="2179342"/>
            <a:ext cx="8636794" cy="23879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03" y="2075433"/>
            <a:ext cx="8636795" cy="2956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140269" y="4060844"/>
            <a:ext cx="27501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날짜  </a:t>
            </a:r>
            <a:r>
              <a:rPr lang="en-US" altLang="ko-KR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14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날씨 정보 레코드</a:t>
            </a:r>
            <a:endParaRPr lang="en-US" altLang="ko-KR" dirty="0" smtClean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총 </a:t>
            </a:r>
            <a:r>
              <a:rPr lang="en-US" altLang="ko-KR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42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만 </a:t>
            </a:r>
            <a:r>
              <a:rPr lang="en-US" altLang="ko-KR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551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데이터</a:t>
            </a:r>
            <a:endParaRPr lang="ko-KR" altLang="en-US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427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514476" y="200450"/>
            <a:ext cx="6043612" cy="755514"/>
          </a:xfrm>
        </p:spPr>
        <p:txBody>
          <a:bodyPr/>
          <a:lstStyle/>
          <a:p>
            <a:r>
              <a:rPr lang="en-US" altLang="ko-KR" dirty="0"/>
              <a:t>1D </a:t>
            </a:r>
            <a:r>
              <a:rPr lang="ko-KR" altLang="en-US" dirty="0" err="1"/>
              <a:t>컨브넷</a:t>
            </a:r>
            <a:r>
              <a:rPr lang="ko-KR" altLang="en-US" dirty="0"/>
              <a:t> 구현 </a:t>
            </a:r>
            <a:r>
              <a:rPr lang="en-US" altLang="ko-KR" dirty="0"/>
              <a:t>– </a:t>
            </a:r>
            <a:r>
              <a:rPr lang="ko-KR" altLang="en-US" dirty="0"/>
              <a:t>예나 온도 예측 문제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86252" y="1527939"/>
            <a:ext cx="4607718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검증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MAE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0.40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대에 머물러 있습니다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작은 </a:t>
            </a:r>
            <a:r>
              <a:rPr lang="ko-KR" altLang="en-US" sz="1300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컨브넷을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사용해서 상식 수준의 기준점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(0.29)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넘지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이유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300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컨브넷이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입력 </a:t>
            </a:r>
            <a:r>
              <a:rPr lang="ko-KR" altLang="en-US" sz="1300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시계열에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있는 패턴을 보고 이 패턴의 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4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       시간 축의 위치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시작인지 끝 부분인지 등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고려하지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</a:t>
            </a:r>
          </a:p>
          <a:p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최근 데이터 포인트일수록 오래된 데이터 포인트와는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다르게</a:t>
            </a:r>
            <a:endParaRPr lang="en-US" altLang="ko-KR" sz="13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4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</a:t>
            </a:r>
            <a:r>
              <a:rPr lang="ko-KR" altLang="en-US" sz="13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해석해야 하기 때문에 </a:t>
            </a:r>
            <a:r>
              <a:rPr lang="ko-KR" altLang="en-US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컨브넷이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의미 있는 결과를 만들지 </a:t>
            </a:r>
            <a:r>
              <a:rPr lang="en-US" altLang="ko-KR" sz="13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 </a:t>
            </a:r>
          </a:p>
          <a:p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r>
              <a:rPr lang="ko-KR" altLang="en-US" sz="1600" b="1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효율 </a:t>
            </a:r>
            <a:r>
              <a:rPr lang="en-US" altLang="ko-KR" sz="1600" b="1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</a:t>
            </a:r>
          </a:p>
          <a:p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377445"/>
            <a:ext cx="3839463" cy="25169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840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85900" y="352850"/>
            <a:ext cx="6200775" cy="946200"/>
          </a:xfrm>
        </p:spPr>
        <p:txBody>
          <a:bodyPr/>
          <a:lstStyle/>
          <a:p>
            <a:r>
              <a:rPr lang="en-US" altLang="ko-KR" dirty="0"/>
              <a:t>1D </a:t>
            </a:r>
            <a:r>
              <a:rPr lang="ko-KR" altLang="en-US" dirty="0" err="1" smtClean="0"/>
              <a:t>컨브넷</a:t>
            </a:r>
            <a:r>
              <a:rPr lang="ko-KR" altLang="en-US" dirty="0" smtClean="0"/>
              <a:t> </a:t>
            </a:r>
            <a:r>
              <a:rPr lang="en-US" altLang="ko-KR" dirty="0" smtClean="0"/>
              <a:t>+ RNN – </a:t>
            </a:r>
            <a:r>
              <a:rPr lang="ko-KR" altLang="en-US" dirty="0" smtClean="0"/>
              <a:t>예나 온도 예측 문제</a:t>
            </a:r>
            <a:endParaRPr lang="ko-KR" altLang="en-US" dirty="0"/>
          </a:p>
        </p:txBody>
      </p:sp>
      <p:pic>
        <p:nvPicPr>
          <p:cNvPr id="28674" name="Picture 2" descr="https://mblogthumb-phinf.pstatic.net/MjAxOTA4MTNfMTc0/MDAxNTY1NjgxMjUwMjk5.z55Rqt1jUEiHA9FHqCBLjdyct48tfiaJBY3P3bv8lswg.clYdRO_glUNHkEXv3yr6Lp1cckTBWy7YRC1G6XYKCwkg.PNG.jyoun/image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" y="1299050"/>
            <a:ext cx="2971800" cy="3324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79058" y="1299170"/>
            <a:ext cx="48791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smtClean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en-US" altLang="ko-KR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CNN</a:t>
            </a:r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속도와 </a:t>
            </a:r>
            <a:r>
              <a:rPr lang="ko-KR" altLang="en-US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경량함</a:t>
            </a:r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+</a:t>
            </a:r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순서 감지 </a:t>
            </a:r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능력</a:t>
            </a:r>
            <a:endParaRPr lang="en-US" altLang="ko-KR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/>
            <a:endParaRPr lang="en-US" altLang="ko-KR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/>
            <a:r>
              <a:rPr lang="en-US" altLang="ko-KR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방법 </a:t>
            </a:r>
            <a:r>
              <a:rPr lang="en-US" altLang="ko-KR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CNN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 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이전에 전처리 단계로 </a:t>
            </a:r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</a:t>
            </a:r>
            <a:endParaRPr lang="en-US" altLang="ko-KR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/>
            <a:endParaRPr lang="en-US" altLang="ko-KR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/>
            <a:r>
              <a:rPr lang="en-US" altLang="ko-KR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 smtClean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효과 </a:t>
            </a:r>
            <a:r>
              <a:rPr lang="en-US" altLang="ko-KR" dirty="0" smtClean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수천 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개의 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step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가지는 </a:t>
            </a:r>
            <a:r>
              <a:rPr lang="ko-KR" altLang="en-US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긴 시퀀스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다룰 때 </a:t>
            </a:r>
            <a:endParaRPr lang="en-US" altLang="ko-KR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/>
            <a:endParaRPr lang="en-US" altLang="ko-KR" sz="4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/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         </a:t>
            </a:r>
            <a:r>
              <a:rPr lang="ko-KR" altLang="en-US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빠른 </a:t>
            </a:r>
            <a:r>
              <a:rPr lang="ko-KR" altLang="en-US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응답 속도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가지게 할 수 있습니다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5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1961726" y="283431"/>
            <a:ext cx="1975500" cy="352982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1"/>
          <p:cNvSpPr/>
          <p:nvPr/>
        </p:nvSpPr>
        <p:spPr>
          <a:xfrm rot="-5400000" flipH="1">
            <a:off x="5523437" y="528555"/>
            <a:ext cx="1975500" cy="303200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554400" y="2148175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61466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/>
              <a:t>1D </a:t>
            </a:r>
            <a:r>
              <a:rPr lang="ko-KR" altLang="en-US" dirty="0" err="1"/>
              <a:t>컨브넷</a:t>
            </a:r>
            <a:r>
              <a:rPr lang="ko-KR" altLang="en-US" dirty="0"/>
              <a:t> 구현 </a:t>
            </a:r>
            <a:r>
              <a:rPr lang="en-US" altLang="ko-KR" dirty="0"/>
              <a:t>– </a:t>
            </a:r>
            <a:r>
              <a:rPr lang="ko-KR" altLang="en-US" dirty="0" smtClean="0"/>
              <a:t>예나 온도 예측 문제</a:t>
            </a:r>
            <a:endParaRPr dirty="0"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1108364" y="1070406"/>
            <a:ext cx="3682223" cy="38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1D </a:t>
            </a:r>
            <a:r>
              <a:rPr lang="ko-KR" altLang="en-US" dirty="0" err="1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합성곱</a:t>
            </a:r>
            <a:r>
              <a:rPr lang="ko-KR" altLang="en-US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+ </a:t>
            </a:r>
            <a:r>
              <a:rPr lang="en-US" altLang="ko-KR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GRU </a:t>
            </a:r>
            <a:r>
              <a:rPr lang="ko-KR" altLang="en-US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층 연결</a:t>
            </a:r>
            <a:r>
              <a:rPr lang="ko-KR" altLang="en-US" dirty="0" smtClean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240345" y="1075431"/>
            <a:ext cx="2485205" cy="38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손실 </a:t>
            </a:r>
            <a:r>
              <a:rPr lang="en-US" altLang="ko-KR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손실 결과 그래프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98" y="1453459"/>
            <a:ext cx="3592738" cy="23020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65983" y="4011647"/>
            <a:ext cx="3408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en-US" altLang="ko-KR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2</a:t>
            </a:r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개의 </a:t>
            </a:r>
            <a:r>
              <a:rPr lang="en-US" altLang="ko-KR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Conv1D </a:t>
            </a:r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층 다음에 </a:t>
            </a:r>
            <a:r>
              <a:rPr lang="en-US" altLang="ko-KR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GRU </a:t>
            </a:r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층을 놓음</a:t>
            </a:r>
            <a:endParaRPr lang="en-US" altLang="ko-KR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83" y="1453459"/>
            <a:ext cx="3983634" cy="23074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1521619" y="1635808"/>
            <a:ext cx="2927998" cy="69471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83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514476" y="200450"/>
            <a:ext cx="6043612" cy="755514"/>
          </a:xfrm>
        </p:spPr>
        <p:txBody>
          <a:bodyPr/>
          <a:lstStyle/>
          <a:p>
            <a:r>
              <a:rPr lang="en-US" altLang="ko-KR" dirty="0"/>
              <a:t>1D </a:t>
            </a:r>
            <a:r>
              <a:rPr lang="ko-KR" altLang="en-US" dirty="0" err="1"/>
              <a:t>컨브넷</a:t>
            </a:r>
            <a:r>
              <a:rPr lang="ko-KR" altLang="en-US" dirty="0"/>
              <a:t> 구현 </a:t>
            </a:r>
            <a:r>
              <a:rPr lang="en-US" altLang="ko-KR" dirty="0"/>
              <a:t>– </a:t>
            </a:r>
            <a:r>
              <a:rPr lang="ko-KR" altLang="en-US" dirty="0"/>
              <a:t>예나 온도 예측 문제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26" y="828512"/>
            <a:ext cx="2754766" cy="17160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316" y="828513"/>
            <a:ext cx="2604772" cy="17160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-154502" y="1451166"/>
            <a:ext cx="1327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1D </a:t>
            </a:r>
            <a:r>
              <a:rPr lang="ko-KR" altLang="en-US" sz="1200" dirty="0" err="1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컨브넷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43776" y="2479780"/>
            <a:ext cx="1580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1D </a:t>
            </a:r>
            <a:r>
              <a:rPr lang="ko-KR" altLang="en-US" sz="1200" dirty="0" err="1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컨브넷</a:t>
            </a:r>
            <a:r>
              <a:rPr lang="ko-KR" altLang="en-US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+ GRU 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4325" y="4574958"/>
            <a:ext cx="6383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응답 속도는 빠르지만</a:t>
            </a:r>
            <a:r>
              <a:rPr lang="en-US" altLang="ko-KR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검증 손실이 규제된 </a:t>
            </a:r>
            <a:r>
              <a:rPr lang="ko-KR" altLang="en-US" dirty="0" err="1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드롭아웃이</a:t>
            </a:r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있는 </a:t>
            </a:r>
            <a:r>
              <a:rPr lang="en-US" altLang="ko-KR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GRU </a:t>
            </a:r>
            <a:r>
              <a:rPr lang="ko-KR" altLang="en-US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모델만큼 좋지 </a:t>
            </a:r>
            <a:r>
              <a:rPr lang="en-US" altLang="ko-KR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X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26827" y="1051057"/>
            <a:ext cx="10072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00B05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속도</a:t>
            </a:r>
            <a:endParaRPr lang="en-US" altLang="ko-KR" sz="3200" dirty="0" smtClean="0">
              <a:solidFill>
                <a:srgbClr val="00B05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3200" dirty="0" smtClean="0">
                <a:solidFill>
                  <a:srgbClr val="00B05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❮</a:t>
            </a:r>
            <a:endParaRPr lang="ko-KR" altLang="en-US" sz="3200" dirty="0">
              <a:solidFill>
                <a:srgbClr val="00B05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26" y="2692005"/>
            <a:ext cx="2751442" cy="17160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316" y="2692008"/>
            <a:ext cx="2604772" cy="17160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-154502" y="3411525"/>
            <a:ext cx="1327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규제된 </a:t>
            </a:r>
            <a:r>
              <a:rPr lang="en-US" altLang="ko-KR" sz="1200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GRU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5808" y="2966896"/>
            <a:ext cx="10072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FFC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손실</a:t>
            </a:r>
            <a:endParaRPr lang="en-US" altLang="ko-KR" sz="3200" dirty="0" smtClean="0">
              <a:solidFill>
                <a:srgbClr val="FFC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3200" dirty="0" smtClean="0">
                <a:solidFill>
                  <a:srgbClr val="FFC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❮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70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444408" y="43302"/>
            <a:ext cx="8250382" cy="6695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5</a:t>
            </a:r>
            <a:r>
              <a:rPr lang="en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th </a:t>
            </a: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정리</a:t>
            </a:r>
            <a:endParaRPr sz="2800" dirty="0"/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860538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1330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84;p32"/>
          <p:cNvSpPr txBox="1">
            <a:spLocks/>
          </p:cNvSpPr>
          <p:nvPr/>
        </p:nvSpPr>
        <p:spPr>
          <a:xfrm>
            <a:off x="1511209" y="1342965"/>
            <a:ext cx="7307210" cy="307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b="1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다음은 이번 절에서 배운 것들입니다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71450" indent="-1714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2D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컨브넷이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2D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공간의 시각적 패턴을 잘 처리하는 것과 같이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컨브넷은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시간에 따른 패턴을 잘 처리합니다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4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</a:t>
            </a:r>
            <a:r>
              <a:rPr lang="en-US" altLang="ko-KR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</a:t>
            </a:r>
            <a:r>
              <a:rPr lang="ko-KR" altLang="en-US" sz="1200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은</a:t>
            </a:r>
            <a:r>
              <a:rPr lang="ko-KR" altLang="en-US" sz="1200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특정 자연어 처리 같은 일부 문제에 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대신할 수 있는 빠른 모델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입니다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171450" indent="-1714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71450" indent="-1714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전형적으로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컨브넷은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컴퓨터 비전 분야의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2D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컨브넷과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비슷하게 구성합니다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4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en-US" altLang="ko-KR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Conv1D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층과 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Max-Pooling1D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층을 쌓고 마지막에 전역 </a:t>
            </a:r>
            <a:r>
              <a:rPr lang="ko-KR" altLang="en-US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풀링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연산이나 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Flatten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층을 둡니다</a:t>
            </a:r>
            <a:r>
              <a:rPr lang="en-US" altLang="ko-KR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171450" indent="-1714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71450" indent="-1714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으로 아주 긴 시퀀스를 처리하려면 계산 비용이 많이 듭니다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1D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컨브넷은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비용이 적게 듭니다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4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따라서 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컨브넷을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이전의 전처리 단계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로 사용하는 것은 좋은 생각입니다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4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시퀀스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길이를 줄이고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 처리할 유용한 표현을 추출해 줄 것입니다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171450" indent="-1714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유용하고 중요한 개념이지만 여기서 다루지 않은 것은 팽창 커널을 사용한 </a:t>
            </a:r>
            <a:r>
              <a:rPr lang="en-US" altLang="ko-KR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b="1" dirty="0" err="1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합성곱입니다</a:t>
            </a:r>
            <a:r>
              <a:rPr lang="en-US" altLang="ko-KR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1050" b="1" dirty="0" smtClean="0">
              <a:solidFill>
                <a:srgbClr val="00B05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80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49" y="3085150"/>
            <a:ext cx="5641077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요약</a:t>
            </a:r>
            <a:endParaRPr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2881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4569600" y="860538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1330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84;p32"/>
          <p:cNvSpPr txBox="1">
            <a:spLocks/>
          </p:cNvSpPr>
          <p:nvPr/>
        </p:nvSpPr>
        <p:spPr>
          <a:xfrm>
            <a:off x="1061153" y="860538"/>
            <a:ext cx="7307210" cy="377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b="1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</a:t>
            </a:r>
            <a:r>
              <a:rPr lang="ko-KR" altLang="en-US" sz="1200" b="1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다양한 기법 </a:t>
            </a:r>
            <a:endParaRPr lang="en-US" altLang="ko-KR" sz="1200" b="1" dirty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6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</a:t>
            </a:r>
            <a:r>
              <a:rPr lang="en-US" altLang="ko-KR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∙</a:t>
            </a:r>
            <a:r>
              <a:rPr lang="ko-KR" altLang="en-US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 </a:t>
            </a:r>
            <a:r>
              <a:rPr lang="ko-KR" altLang="en-US" sz="1200" dirty="0" err="1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토큰화하는</a:t>
            </a:r>
            <a:r>
              <a:rPr lang="ko-KR" altLang="en-US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방법</a:t>
            </a:r>
            <a:endParaRPr lang="en-US" altLang="ko-KR" sz="1200" dirty="0" smtClean="0">
              <a:solidFill>
                <a:schemeClr val="accent6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</a:t>
            </a:r>
            <a:r>
              <a:rPr lang="en-US" altLang="ko-KR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∙</a:t>
            </a:r>
            <a:r>
              <a:rPr lang="ko-KR" altLang="en-US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단어 </a:t>
            </a:r>
            <a:r>
              <a:rPr lang="ko-KR" altLang="en-US" sz="1200" dirty="0" err="1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임베딩</a:t>
            </a:r>
            <a:r>
              <a:rPr lang="ko-KR" altLang="en-US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lang="ko-KR" altLang="en-US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사용법</a:t>
            </a:r>
            <a:endParaRPr lang="en-US" altLang="ko-KR" sz="1200" dirty="0" smtClean="0">
              <a:solidFill>
                <a:schemeClr val="accent6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∙</a:t>
            </a:r>
            <a:r>
              <a:rPr lang="ko-KR" altLang="en-US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순환 네트워크 </a:t>
            </a:r>
            <a:r>
              <a:rPr lang="en-US" altLang="ko-KR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lang="ko-KR" altLang="en-US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사용법</a:t>
            </a:r>
            <a:endParaRPr lang="en-US" altLang="ko-KR" sz="1200" dirty="0" smtClean="0">
              <a:solidFill>
                <a:schemeClr val="accent6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en-US" altLang="ko-KR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∙RNN </a:t>
            </a:r>
            <a:r>
              <a:rPr lang="ko-KR" altLang="en-US" sz="1200" dirty="0" err="1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스태킹</a:t>
            </a:r>
            <a:r>
              <a:rPr lang="ko-KR" altLang="en-US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양방향 </a:t>
            </a:r>
            <a:r>
              <a:rPr lang="en-US" altLang="ko-KR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RNN </a:t>
            </a:r>
            <a:r>
              <a:rPr lang="ko-KR" altLang="en-US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사용법</a:t>
            </a:r>
            <a:endParaRPr lang="en-US" altLang="ko-KR" sz="1200" dirty="0" smtClean="0">
              <a:solidFill>
                <a:schemeClr val="accent6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en-US" altLang="ko-KR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∙1D </a:t>
            </a:r>
            <a:r>
              <a:rPr lang="ko-KR" altLang="en-US" sz="1200" dirty="0" err="1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</a:t>
            </a:r>
            <a:endParaRPr lang="en-US" altLang="ko-KR" sz="1200" dirty="0" smtClean="0">
              <a:solidFill>
                <a:schemeClr val="accent6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∙</a:t>
            </a:r>
            <a:r>
              <a:rPr lang="en-US" altLang="ko-KR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1D </a:t>
            </a:r>
            <a:r>
              <a:rPr lang="ko-KR" altLang="en-US" sz="1200" dirty="0" err="1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</a:t>
            </a:r>
            <a:r>
              <a:rPr lang="ko-KR" altLang="en-US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RNN</a:t>
            </a: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200" b="1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함초롬돋움" panose="020B0604000101010101" pitchFamily="50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b="1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</a:t>
            </a:r>
            <a:r>
              <a:rPr lang="ko-KR" altLang="en-US" sz="1200" b="1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RNN</a:t>
            </a:r>
            <a:r>
              <a:rPr lang="en-US" altLang="ko-KR" sz="1200" b="1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1200" b="1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-&gt; </a:t>
            </a:r>
            <a:r>
              <a:rPr lang="ko-KR" altLang="en-US" sz="1200" dirty="0" err="1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시계열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데이터를 사용한 회귀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/ </a:t>
            </a:r>
            <a:r>
              <a:rPr lang="ko-KR" altLang="en-US" sz="1200" dirty="0" err="1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시계열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분류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/ </a:t>
            </a:r>
            <a:r>
              <a:rPr lang="ko-KR" altLang="en-US" sz="1200" dirty="0" err="1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시계열에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있는 이상치 감지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/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시퀀스 </a:t>
            </a:r>
            <a:r>
              <a:rPr lang="ko-KR" altLang="en-US" sz="1200" dirty="0" err="1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레이블링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함초롬돋움" panose="020B0604000101010101" pitchFamily="50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200" b="1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</a:t>
            </a:r>
            <a:r>
              <a:rPr lang="ko-KR" altLang="en-US" sz="1200" b="1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200" b="1" dirty="0" err="1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</a:t>
            </a:r>
            <a:r>
              <a:rPr lang="ko-KR" altLang="en-US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b="1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-&gt;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기계 번역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/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문서 분류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/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맞춤법 정정</a:t>
            </a: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200" b="1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시퀀스 데이터에서는 전반적인 </a:t>
            </a:r>
            <a:r>
              <a:rPr lang="ko-KR" altLang="en-US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순서가 중요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하다면 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-&gt;</a:t>
            </a:r>
            <a:r>
              <a:rPr lang="en-US" altLang="ko-KR" sz="1200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네트워크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사용하여 처리</a:t>
            </a:r>
            <a:endParaRPr lang="en-US" altLang="ko-KR" sz="1200" dirty="0" smtClean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500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en-US" altLang="ko-KR" sz="105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EX) (</a:t>
            </a:r>
            <a:r>
              <a:rPr lang="ko-KR" altLang="en-US" sz="105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중요도 </a:t>
            </a:r>
            <a:r>
              <a:rPr lang="en-US" altLang="ko-KR" sz="105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05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최근 정보 </a:t>
            </a:r>
            <a:r>
              <a:rPr lang="en-US" altLang="ko-KR" sz="105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&gt; </a:t>
            </a:r>
            <a:r>
              <a:rPr lang="ko-KR" altLang="en-US" sz="105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오래된 정보</a:t>
            </a:r>
            <a:r>
              <a:rPr lang="en-US" altLang="ko-KR" sz="105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105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050" b="1" dirty="0" err="1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시계열</a:t>
            </a:r>
            <a:r>
              <a:rPr lang="ko-KR" altLang="en-US" sz="105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데이터</a:t>
            </a:r>
            <a:endParaRPr lang="en-US" altLang="ko-KR" sz="1050" b="1" dirty="0" smtClean="0">
              <a:solidFill>
                <a:srgbClr val="00B05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200" b="1" dirty="0" smtClean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b="1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순서가 중요하지 </a:t>
            </a:r>
            <a:r>
              <a:rPr lang="en-US" altLang="ko-KR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 </a:t>
            </a:r>
            <a:r>
              <a:rPr lang="en-US" altLang="ko-KR" sz="1200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-&gt; </a:t>
            </a:r>
            <a:r>
              <a:rPr lang="en-US" altLang="ko-KR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200" b="1" dirty="0" err="1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</a:t>
            </a:r>
            <a:r>
              <a:rPr lang="ko-KR" altLang="en-US" sz="1200" b="1" dirty="0" smtClean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동일한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성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능 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+ </a:t>
            </a:r>
            <a:r>
              <a:rPr lang="ko-KR" altLang="en-US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비용 ↓</a:t>
            </a:r>
            <a:r>
              <a:rPr lang="en-US" altLang="ko-KR" sz="1200" dirty="0" smtClean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  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500" b="1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</a:t>
            </a:r>
            <a:r>
              <a:rPr lang="en-US" altLang="ko-KR" sz="105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EX) </a:t>
            </a:r>
            <a:r>
              <a:rPr lang="ko-KR" altLang="en-US" sz="1050" b="1" dirty="0" smtClean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텍스트 데이터</a:t>
            </a:r>
            <a:endParaRPr lang="en-US" altLang="ko-KR" sz="1050" b="1" dirty="0" smtClean="0">
              <a:solidFill>
                <a:srgbClr val="00B05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200" b="1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050" b="1" dirty="0" smtClean="0">
              <a:solidFill>
                <a:srgbClr val="00B05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02707" y="144880"/>
            <a:ext cx="2612306" cy="637915"/>
          </a:xfrm>
        </p:spPr>
        <p:txBody>
          <a:bodyPr/>
          <a:lstStyle/>
          <a:p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요약</a:t>
            </a:r>
            <a:endParaRPr lang="ko-KR" alt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03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ctrTitle"/>
          </p:nvPr>
        </p:nvSpPr>
        <p:spPr>
          <a:xfrm>
            <a:off x="1964851" y="194884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준비하기</a:t>
            </a:r>
            <a:endParaRPr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21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442723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Step.1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625692" y="1644493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셋 다운로드 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33" name="Google Shape;333;p40"/>
          <p:cNvCxnSpPr/>
          <p:nvPr/>
        </p:nvCxnSpPr>
        <p:spPr>
          <a:xfrm flipH="1" flipV="1">
            <a:off x="-1803" y="1348767"/>
            <a:ext cx="5017148" cy="20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9" name="Google Shape;339;p40"/>
          <p:cNvGrpSpPr/>
          <p:nvPr/>
        </p:nvGrpSpPr>
        <p:grpSpPr>
          <a:xfrm>
            <a:off x="1189260" y="909822"/>
            <a:ext cx="330936" cy="330743"/>
            <a:chOff x="-49764975" y="3183375"/>
            <a:chExt cx="299300" cy="299125"/>
          </a:xfrm>
        </p:grpSpPr>
        <p:sp>
          <p:nvSpPr>
            <p:cNvPr id="340" name="Google Shape;340;p40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35;p40"/>
          <p:cNvGrpSpPr/>
          <p:nvPr/>
        </p:nvGrpSpPr>
        <p:grpSpPr>
          <a:xfrm>
            <a:off x="2786769" y="909435"/>
            <a:ext cx="278692" cy="331130"/>
            <a:chOff x="-48233050" y="3569725"/>
            <a:chExt cx="252050" cy="299475"/>
          </a:xfrm>
        </p:grpSpPr>
        <p:sp>
          <p:nvSpPr>
            <p:cNvPr id="19" name="Google Shape;336;p40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7;p40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8;p40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2031525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Step.2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3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2183175" y="1648849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셋 조사하기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4" name="Google Shape;349;p40"/>
          <p:cNvGrpSpPr/>
          <p:nvPr/>
        </p:nvGrpSpPr>
        <p:grpSpPr>
          <a:xfrm>
            <a:off x="4332034" y="935973"/>
            <a:ext cx="336948" cy="320516"/>
            <a:chOff x="-47155575" y="3200500"/>
            <a:chExt cx="300875" cy="299325"/>
          </a:xfrm>
        </p:grpSpPr>
        <p:sp>
          <p:nvSpPr>
            <p:cNvPr id="25" name="Google Shape;350;p40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1;p40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2;p40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3;p40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4;p40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5;p40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3609439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Step.3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3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3660375" y="1662040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</a:t>
            </a:r>
            <a:r>
              <a:rPr lang="ko-KR" altLang="en-US" sz="1050" dirty="0" err="1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파싱하기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51" y="2236859"/>
            <a:ext cx="8623588" cy="1330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6624294" y="3001166"/>
            <a:ext cx="2000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 err="1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넘파이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배열로 바꾸기</a:t>
            </a:r>
            <a:endParaRPr lang="ko-KR" altLang="en-US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313423" y="1708064"/>
            <a:ext cx="315887" cy="272834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cxnSp>
        <p:nvCxnSpPr>
          <p:cNvPr id="3" name="직선 화살표 연결선 2"/>
          <p:cNvCxnSpPr>
            <a:stCxn id="34" idx="7"/>
          </p:cNvCxnSpPr>
          <p:nvPr/>
        </p:nvCxnSpPr>
        <p:spPr>
          <a:xfrm flipV="1">
            <a:off x="4583049" y="1494697"/>
            <a:ext cx="667824" cy="253323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014334" y="1359268"/>
            <a:ext cx="17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B05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기존의 데이터를 </a:t>
            </a:r>
            <a:endParaRPr lang="en-US" altLang="ko-KR" sz="1200" dirty="0" smtClean="0">
              <a:solidFill>
                <a:srgbClr val="00B050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rgbClr val="00B05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다른 형태로 가공하는 것</a:t>
            </a:r>
            <a:endParaRPr lang="ko-KR" altLang="en-US" sz="1200" dirty="0">
              <a:solidFill>
                <a:srgbClr val="00B050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83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ctrTitle"/>
          </p:nvPr>
        </p:nvSpPr>
        <p:spPr>
          <a:xfrm>
            <a:off x="1964851" y="194884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준비하기</a:t>
            </a:r>
            <a:endParaRPr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21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442723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Step.1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625692" y="1644493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셋 다운로드 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33" name="Google Shape;333;p40"/>
          <p:cNvCxnSpPr/>
          <p:nvPr/>
        </p:nvCxnSpPr>
        <p:spPr>
          <a:xfrm flipH="1" flipV="1">
            <a:off x="-1803" y="1348766"/>
            <a:ext cx="6868942" cy="180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9" name="Google Shape;339;p40"/>
          <p:cNvGrpSpPr/>
          <p:nvPr/>
        </p:nvGrpSpPr>
        <p:grpSpPr>
          <a:xfrm>
            <a:off x="1189260" y="909822"/>
            <a:ext cx="330936" cy="330743"/>
            <a:chOff x="-49764975" y="3183375"/>
            <a:chExt cx="299300" cy="299125"/>
          </a:xfrm>
        </p:grpSpPr>
        <p:sp>
          <p:nvSpPr>
            <p:cNvPr id="340" name="Google Shape;340;p40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35;p40"/>
          <p:cNvGrpSpPr/>
          <p:nvPr/>
        </p:nvGrpSpPr>
        <p:grpSpPr>
          <a:xfrm>
            <a:off x="2786769" y="909435"/>
            <a:ext cx="278692" cy="331130"/>
            <a:chOff x="-48233050" y="3569725"/>
            <a:chExt cx="252050" cy="299475"/>
          </a:xfrm>
        </p:grpSpPr>
        <p:sp>
          <p:nvSpPr>
            <p:cNvPr id="19" name="Google Shape;336;p40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7;p40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8;p40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2031525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Step.2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3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2183175" y="1648849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셋 조사하기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4" name="Google Shape;349;p40"/>
          <p:cNvGrpSpPr/>
          <p:nvPr/>
        </p:nvGrpSpPr>
        <p:grpSpPr>
          <a:xfrm>
            <a:off x="4332034" y="935973"/>
            <a:ext cx="336948" cy="320516"/>
            <a:chOff x="-47155575" y="3200500"/>
            <a:chExt cx="300875" cy="299325"/>
          </a:xfrm>
        </p:grpSpPr>
        <p:sp>
          <p:nvSpPr>
            <p:cNvPr id="25" name="Google Shape;350;p40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1;p40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2;p40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3;p40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4;p40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5;p40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3609439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Step.3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3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3660375" y="1662040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</a:t>
            </a:r>
            <a:r>
              <a:rPr lang="ko-KR" altLang="en-US" sz="1050" dirty="0" err="1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파싱하기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32" name="Google Shape;356;p40"/>
          <p:cNvGrpSpPr/>
          <p:nvPr/>
        </p:nvGrpSpPr>
        <p:grpSpPr>
          <a:xfrm>
            <a:off x="5935555" y="935793"/>
            <a:ext cx="330936" cy="330107"/>
            <a:chOff x="-47154000" y="3939275"/>
            <a:chExt cx="299300" cy="298550"/>
          </a:xfrm>
        </p:grpSpPr>
        <p:sp>
          <p:nvSpPr>
            <p:cNvPr id="34" name="Google Shape;357;p40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8;p40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9;p40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0;p40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5209902" y="128291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Step.4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9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5389939" y="1675489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err="1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시계열</a:t>
            </a:r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온도 그래프 그리기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39" y="2834863"/>
            <a:ext cx="3458972" cy="11924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857" y="2193789"/>
            <a:ext cx="3742590" cy="2823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2" name="TextBox 41"/>
          <p:cNvSpPr txBox="1"/>
          <p:nvPr/>
        </p:nvSpPr>
        <p:spPr>
          <a:xfrm>
            <a:off x="775855" y="4206512"/>
            <a:ext cx="29851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시간에 따른 섭씨 그래프 </a:t>
            </a:r>
            <a:r>
              <a:rPr lang="en-US" altLang="ko-KR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전체 기간</a:t>
            </a:r>
            <a:r>
              <a:rPr lang="en-US" altLang="ko-KR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endParaRPr lang="en-US" altLang="ko-KR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온도에 주기성이 있음을 알 수 있음</a:t>
            </a:r>
            <a:endParaRPr lang="ko-KR" altLang="en-US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550805" y="2419514"/>
            <a:ext cx="513031" cy="2318741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</p:cNvCxnSpPr>
          <p:nvPr/>
        </p:nvCxnSpPr>
        <p:spPr>
          <a:xfrm flipH="1">
            <a:off x="3560618" y="4398683"/>
            <a:ext cx="1065319" cy="426932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25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ctrTitle"/>
          </p:nvPr>
        </p:nvSpPr>
        <p:spPr>
          <a:xfrm>
            <a:off x="1964851" y="194884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준비하기</a:t>
            </a:r>
            <a:endParaRPr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21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442723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Step.1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625692" y="1644493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셋 다운로드 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33" name="Google Shape;333;p40"/>
          <p:cNvCxnSpPr/>
          <p:nvPr/>
        </p:nvCxnSpPr>
        <p:spPr>
          <a:xfrm flipH="1" flipV="1">
            <a:off x="-1803" y="1348768"/>
            <a:ext cx="9145803" cy="207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9" name="Google Shape;339;p40"/>
          <p:cNvGrpSpPr/>
          <p:nvPr/>
        </p:nvGrpSpPr>
        <p:grpSpPr>
          <a:xfrm>
            <a:off x="1189260" y="909822"/>
            <a:ext cx="330936" cy="330743"/>
            <a:chOff x="-49764975" y="3183375"/>
            <a:chExt cx="299300" cy="299125"/>
          </a:xfrm>
        </p:grpSpPr>
        <p:sp>
          <p:nvSpPr>
            <p:cNvPr id="340" name="Google Shape;340;p40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35;p40"/>
          <p:cNvGrpSpPr/>
          <p:nvPr/>
        </p:nvGrpSpPr>
        <p:grpSpPr>
          <a:xfrm>
            <a:off x="2786769" y="909435"/>
            <a:ext cx="278692" cy="331130"/>
            <a:chOff x="-48233050" y="3569725"/>
            <a:chExt cx="252050" cy="299475"/>
          </a:xfrm>
        </p:grpSpPr>
        <p:sp>
          <p:nvSpPr>
            <p:cNvPr id="19" name="Google Shape;336;p40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7;p40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8;p40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2031525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Step.2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3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2183175" y="1648849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셋 조사하기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4" name="Google Shape;349;p40"/>
          <p:cNvGrpSpPr/>
          <p:nvPr/>
        </p:nvGrpSpPr>
        <p:grpSpPr>
          <a:xfrm>
            <a:off x="4332034" y="935973"/>
            <a:ext cx="336948" cy="320516"/>
            <a:chOff x="-47155575" y="3200500"/>
            <a:chExt cx="300875" cy="299325"/>
          </a:xfrm>
        </p:grpSpPr>
        <p:sp>
          <p:nvSpPr>
            <p:cNvPr id="25" name="Google Shape;350;p40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1;p40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2;p40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3;p40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4;p40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5;p40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3609439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Step.3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3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3660375" y="1662040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</a:t>
            </a:r>
            <a:r>
              <a:rPr lang="ko-KR" altLang="en-US" sz="1050" dirty="0" err="1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파싱하기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32" name="Google Shape;356;p40"/>
          <p:cNvGrpSpPr/>
          <p:nvPr/>
        </p:nvGrpSpPr>
        <p:grpSpPr>
          <a:xfrm>
            <a:off x="5935555" y="935793"/>
            <a:ext cx="330936" cy="330107"/>
            <a:chOff x="-47154000" y="3939275"/>
            <a:chExt cx="299300" cy="298550"/>
          </a:xfrm>
        </p:grpSpPr>
        <p:sp>
          <p:nvSpPr>
            <p:cNvPr id="34" name="Google Shape;357;p40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8;p40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9;p40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0;p40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5209902" y="128291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Step.4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9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5321054" y="1655089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err="1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시계열</a:t>
            </a:r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온도 그래프 그리기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40" name="Google Shape;364;p40"/>
          <p:cNvGrpSpPr/>
          <p:nvPr/>
        </p:nvGrpSpPr>
        <p:grpSpPr>
          <a:xfrm>
            <a:off x="7456905" y="931080"/>
            <a:ext cx="334924" cy="334820"/>
            <a:chOff x="5642475" y="1435075"/>
            <a:chExt cx="481975" cy="481825"/>
          </a:xfrm>
        </p:grpSpPr>
        <p:sp>
          <p:nvSpPr>
            <p:cNvPr id="41" name="Google Shape;365;p40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366;p40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367;p40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6734065" y="1262335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Step.5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6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6809415" y="1648277"/>
            <a:ext cx="170515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처음 </a:t>
            </a:r>
            <a:r>
              <a:rPr lang="en-US" altLang="ko-KR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10</a:t>
            </a:r>
            <a:r>
              <a:rPr lang="ko-KR" altLang="en-US" sz="105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일간 온도 그래프 그리기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95" y="2201303"/>
            <a:ext cx="3411855" cy="7417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565" y="2272030"/>
            <a:ext cx="3783174" cy="2781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9" name="TextBox 48"/>
          <p:cNvSpPr txBox="1"/>
          <p:nvPr/>
        </p:nvSpPr>
        <p:spPr>
          <a:xfrm>
            <a:off x="82700" y="3106736"/>
            <a:ext cx="376430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처음 </a:t>
            </a:r>
            <a:r>
              <a:rPr lang="en-US" altLang="ko-KR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10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일간의 온도 데이터</a:t>
            </a:r>
            <a:endParaRPr lang="en-US" altLang="ko-KR" dirty="0" smtClean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dirty="0" smtClean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 </a:t>
            </a:r>
            <a:r>
              <a:rPr lang="en-US" altLang="ko-KR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10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분마다 데이터 기록 </a:t>
            </a:r>
            <a:endParaRPr lang="en-US" altLang="ko-KR" dirty="0" smtClean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endParaRPr lang="en-US" altLang="ko-KR" sz="400" dirty="0" smtClean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           </a:t>
            </a:r>
            <a:r>
              <a:rPr lang="en-US" altLang="ko-KR" dirty="0" smtClean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→</a:t>
            </a:r>
            <a:r>
              <a:rPr lang="en-US" altLang="ko-KR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하루에 총 </a:t>
            </a:r>
            <a:r>
              <a:rPr lang="en-US" altLang="ko-KR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144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개의 데이터 포인트</a:t>
            </a:r>
            <a:endParaRPr lang="en-US" altLang="ko-KR" dirty="0" smtClean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endParaRPr lang="en-US" altLang="ko-KR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 마지막 </a:t>
            </a:r>
            <a:r>
              <a:rPr lang="en-US" altLang="ko-KR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4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일 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→</a:t>
            </a:r>
            <a:r>
              <a:rPr lang="en-US" altLang="ko-KR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[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일별 주기성</a:t>
            </a:r>
            <a:r>
              <a:rPr lang="en-US" altLang="ko-KR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 아주 추운 겨울 중 </a:t>
            </a:r>
            <a:r>
              <a:rPr lang="en-US" altLang="ko-KR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10</a:t>
            </a:r>
            <a:r>
              <a:rPr lang="ko-KR" altLang="en-US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일</a:t>
            </a:r>
            <a:r>
              <a:rPr lang="en-US" altLang="ko-KR" dirty="0" smtClean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(09.01.01 ~ 09.01.11)</a:t>
            </a:r>
            <a:endParaRPr lang="ko-KR" altLang="en-US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76577" y="2344003"/>
            <a:ext cx="1301398" cy="248689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15680" y="228097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864</a:t>
            </a:r>
            <a:endParaRPr lang="ko-KR" altLang="en-US" dirty="0">
              <a:solidFill>
                <a:srgbClr val="7030A0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 flipV="1">
            <a:off x="6798254" y="2344003"/>
            <a:ext cx="11161" cy="248689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544862" y="201818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1008</a:t>
            </a:r>
            <a:endParaRPr lang="ko-KR" altLang="en-US" dirty="0">
              <a:solidFill>
                <a:srgbClr val="7030A0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7129742" y="2344002"/>
            <a:ext cx="0" cy="248689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7451463" y="2344002"/>
            <a:ext cx="0" cy="248689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762025" y="413099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1144</a:t>
            </a:r>
            <a:endParaRPr lang="ko-KR" altLang="en-US" dirty="0">
              <a:solidFill>
                <a:srgbClr val="7030A0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185035" y="201817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1296</a:t>
            </a:r>
            <a:endParaRPr lang="ko-KR" altLang="en-US" dirty="0">
              <a:solidFill>
                <a:srgbClr val="7030A0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89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57924" y="172740"/>
            <a:ext cx="5214300" cy="946200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준비하기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7887" y="893618"/>
            <a:ext cx="76640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 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문제의 정확한 정의 </a:t>
            </a:r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&gt;</a:t>
            </a:r>
          </a:p>
          <a:p>
            <a:endParaRPr lang="en-US" altLang="ko-KR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✓</a:t>
            </a:r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lookback = 1440 		               : 10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일 전 데이터로 돌아감 </a:t>
            </a:r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( 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하나의 타임 스텝 </a:t>
            </a:r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= 10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분 </a:t>
            </a:r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)</a:t>
            </a: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✓</a:t>
            </a:r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steps = 6 		               : 1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시간마다 데이터 포인트 하나씩 샘플링</a:t>
            </a:r>
            <a:endParaRPr lang="en-US" altLang="ko-KR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  <a:cs typeface="함초롬돋움" panose="020B0604000101010101" pitchFamily="50" charset="-127"/>
            </a:endParaRPr>
          </a:p>
          <a:p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✓</a:t>
            </a:r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delay = 144 		               : 24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시간이 지난 데이터가 타깃 </a:t>
            </a:r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( = 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예측 목표 </a:t>
            </a:r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)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155698"/>
              </p:ext>
            </p:extLst>
          </p:nvPr>
        </p:nvGraphicFramePr>
        <p:xfrm>
          <a:off x="627885" y="2306204"/>
          <a:ext cx="7664058" cy="2763520"/>
        </p:xfrm>
        <a:graphic>
          <a:graphicData uri="http://schemas.openxmlformats.org/drawingml/2006/table">
            <a:tbl>
              <a:tblPr firstRow="1" bandRow="1">
                <a:tableStyleId>{BBC737DA-4D52-42F5-94FF-A9AA4CFF9EEF}</a:tableStyleId>
              </a:tblPr>
              <a:tblGrid>
                <a:gridCol w="3832029">
                  <a:extLst>
                    <a:ext uri="{9D8B030D-6E8A-4147-A177-3AD203B41FA5}">
                      <a16:colId xmlns:a16="http://schemas.microsoft.com/office/drawing/2014/main" val="3013021805"/>
                    </a:ext>
                  </a:extLst>
                </a:gridCol>
                <a:gridCol w="3832029">
                  <a:extLst>
                    <a:ext uri="{9D8B030D-6E8A-4147-A177-3AD203B41FA5}">
                      <a16:colId xmlns:a16="http://schemas.microsoft.com/office/drawing/2014/main" val="31562304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사전 작업 처리 </a:t>
                      </a:r>
                      <a:r>
                        <a:rPr lang="en-US" altLang="ko-KR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r>
                        <a:rPr lang="ko-KR" altLang="en-US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가지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88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데이터 전처리</a:t>
                      </a:r>
                      <a:r>
                        <a:rPr lang="en-US" altLang="ko-KR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(</a:t>
                      </a:r>
                      <a:r>
                        <a:rPr lang="ko-KR" altLang="en-US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신경망에 주입 가능한 형태</a:t>
                      </a:r>
                      <a:r>
                        <a:rPr lang="en-US" altLang="ko-KR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500" dirty="0" smtClean="0"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    </a:t>
                      </a:r>
                      <a:r>
                        <a:rPr lang="en-US" altLang="ko-KR" baseline="0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→ </a:t>
                      </a:r>
                      <a:r>
                        <a:rPr lang="ko-KR" altLang="en-US" baseline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평균 빼고 표준 편차로 나누기</a:t>
                      </a:r>
                      <a:endParaRPr lang="en-US" altLang="ko-KR" dirty="0" smtClean="0"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  <a:p>
                      <a:pPr algn="l" latinLnBrk="1"/>
                      <a:endParaRPr lang="en-US" altLang="ko-KR" dirty="0" smtClean="0"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현재 데이터 </a:t>
                      </a:r>
                      <a:r>
                        <a:rPr lang="en-US" altLang="ko-KR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: </a:t>
                      </a:r>
                      <a:r>
                        <a:rPr lang="ko-KR" altLang="en-US" dirty="0" err="1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수치형</a:t>
                      </a:r>
                      <a:r>
                        <a:rPr lang="ko-KR" altLang="en-US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</a:t>
                      </a:r>
                      <a:r>
                        <a:rPr lang="en-US" altLang="ko-KR" baseline="0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→</a:t>
                      </a:r>
                      <a:r>
                        <a:rPr lang="en-US" altLang="ko-KR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벡터화</a:t>
                      </a:r>
                      <a:r>
                        <a:rPr lang="ko-KR" altLang="en-US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필요 </a:t>
                      </a:r>
                      <a:r>
                        <a:rPr lang="en-US" altLang="ko-KR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x</a:t>
                      </a:r>
                    </a:p>
                    <a:p>
                      <a:pPr algn="l" latinLnBrk="1"/>
                      <a:endParaRPr lang="en-US" altLang="ko-KR" dirty="0" smtClean="0"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각 </a:t>
                      </a:r>
                      <a:r>
                        <a:rPr lang="ko-KR" altLang="en-US" dirty="0" err="1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시계열</a:t>
                      </a:r>
                      <a:r>
                        <a:rPr lang="ko-KR" altLang="en-US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특성의 범위가 서로 다름</a:t>
                      </a:r>
                      <a:endParaRPr lang="en-US" altLang="ko-KR" dirty="0" smtClean="0"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600" dirty="0" smtClean="0"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온도 </a:t>
                      </a:r>
                      <a:r>
                        <a:rPr lang="en-US" altLang="ko-KR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: (-20</a:t>
                      </a:r>
                      <a:r>
                        <a:rPr lang="en-US" altLang="ko-KR" baseline="0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~</a:t>
                      </a:r>
                      <a:r>
                        <a:rPr lang="en-US" altLang="ko-KR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-30 </a:t>
                      </a:r>
                      <a:r>
                        <a:rPr lang="ko-KR" altLang="en-US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근처</a:t>
                      </a:r>
                      <a:r>
                        <a:rPr lang="en-US" altLang="ko-KR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)</a:t>
                      </a:r>
                      <a:r>
                        <a:rPr lang="ko-KR" altLang="en-US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&amp;</a:t>
                      </a:r>
                      <a:r>
                        <a:rPr lang="en-US" altLang="ko-KR" baseline="0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기압 </a:t>
                      </a:r>
                      <a:r>
                        <a:rPr lang="en-US" altLang="ko-KR" baseline="0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:</a:t>
                      </a:r>
                      <a:r>
                        <a:rPr lang="ko-KR" altLang="en-US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</a:t>
                      </a:r>
                      <a:r>
                        <a:rPr lang="en-US" altLang="ko-KR" baseline="0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(1000 </a:t>
                      </a:r>
                      <a:r>
                        <a:rPr lang="ko-KR" altLang="en-US" baseline="0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근처</a:t>
                      </a:r>
                      <a:r>
                        <a:rPr lang="en-US" altLang="ko-KR" baseline="0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baseline="0" dirty="0" smtClean="0"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aseline="0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위 특성을 개별적으로 정규화 </a:t>
                      </a:r>
                      <a:r>
                        <a:rPr lang="en-US" altLang="ko-KR" baseline="0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→</a:t>
                      </a:r>
                      <a:endParaRPr lang="en-US" altLang="ko-KR" sz="500" baseline="0" dirty="0" smtClean="0"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비슷한 범위의 작은 값으로 </a:t>
                      </a:r>
                      <a:r>
                        <a:rPr lang="en-US" altLang="ko-KR" baseline="0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change</a:t>
                      </a:r>
                      <a:endParaRPr lang="ko-KR" altLang="en-US" dirty="0"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Float_data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배열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</a:t>
                      </a:r>
                      <a:r>
                        <a:rPr lang="en-US" altLang="ko-KR" baseline="0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→ </a:t>
                      </a:r>
                      <a:r>
                        <a:rPr lang="ko-KR" altLang="en-US" baseline="0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과거 데이터 배치 </a:t>
                      </a:r>
                      <a:r>
                        <a:rPr lang="en-US" altLang="ko-KR" baseline="0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&amp; </a:t>
                      </a:r>
                      <a:r>
                        <a:rPr lang="ko-KR" altLang="en-US" baseline="0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미래 타깃 온도 추출하는 </a:t>
                      </a:r>
                      <a:r>
                        <a:rPr lang="ko-KR" altLang="en-US" baseline="0" dirty="0" err="1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파이썬</a:t>
                      </a:r>
                      <a:r>
                        <a:rPr lang="ko-KR" altLang="en-US" baseline="0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제네레이터</a:t>
                      </a:r>
                      <a:r>
                        <a:rPr lang="ko-KR" altLang="en-US" baseline="0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생성</a:t>
                      </a:r>
                      <a:endParaRPr lang="en-US" altLang="ko-KR" baseline="0" dirty="0" smtClean="0"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중복 </a:t>
                      </a:r>
                      <a:r>
                        <a:rPr lang="en-US" altLang="ko-KR" baseline="0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→ </a:t>
                      </a:r>
                      <a:r>
                        <a:rPr lang="ko-KR" altLang="en-US" baseline="0" dirty="0" smtClean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원본 데이터를 사용하여 때마다 배치 생성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30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11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2680</Words>
  <Application>Microsoft Office PowerPoint</Application>
  <PresentationFormat>화면 슬라이드 쇼(16:9)</PresentationFormat>
  <Paragraphs>567</Paragraphs>
  <Slides>56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72" baseType="lpstr">
      <vt:lpstr>경기천년바탕 Regular</vt:lpstr>
      <vt:lpstr>경기천년제목 Bold</vt:lpstr>
      <vt:lpstr>Squada One</vt:lpstr>
      <vt:lpstr>Roboto Condensed Light</vt:lpstr>
      <vt:lpstr>Courier New</vt:lpstr>
      <vt:lpstr>경기천년제목V Bold</vt:lpstr>
      <vt:lpstr>맑은 고딕</vt:lpstr>
      <vt:lpstr>Arial</vt:lpstr>
      <vt:lpstr>함초롬돋움</vt:lpstr>
      <vt:lpstr>Helvetica Neue</vt:lpstr>
      <vt:lpstr>경기천년바탕 Bold</vt:lpstr>
      <vt:lpstr>Fira Sans Extra Condensed Medium</vt:lpstr>
      <vt:lpstr>Exo 2</vt:lpstr>
      <vt:lpstr>Wingdings</vt:lpstr>
      <vt:lpstr>경기천년제목 Medium</vt:lpstr>
      <vt:lpstr>Tech Newsletter by Slidesgo</vt:lpstr>
      <vt:lpstr>순환 신경망의 고급 사용법</vt:lpstr>
      <vt:lpstr>순환 신경망의 고급 사용법 </vt:lpstr>
      <vt:lpstr>1st  기온 예측 문제 / 데이터 준비</vt:lpstr>
      <vt:lpstr>데이터 준비하기</vt:lpstr>
      <vt:lpstr>데이터 준비하기</vt:lpstr>
      <vt:lpstr>데이터 준비하기</vt:lpstr>
      <vt:lpstr>데이터 준비하기</vt:lpstr>
      <vt:lpstr>데이터 준비하기</vt:lpstr>
      <vt:lpstr>데이터 준비하기</vt:lpstr>
      <vt:lpstr>데이터 준비하기</vt:lpstr>
      <vt:lpstr>데이터 준비하기</vt:lpstr>
      <vt:lpstr>데이터 준비하기</vt:lpstr>
      <vt:lpstr>3rd  상식 수준의 기준점</vt:lpstr>
      <vt:lpstr>상식적인 기준 모델의 MAE 계산</vt:lpstr>
      <vt:lpstr>4th  기본적인 머신 러닝 방법</vt:lpstr>
      <vt:lpstr>기본적인 머신 러닝 방법</vt:lpstr>
      <vt:lpstr>기본적인 머신 러닝 방법</vt:lpstr>
      <vt:lpstr>5th  첫 번째 순환 신경망</vt:lpstr>
      <vt:lpstr>첫 번째 순환 신경망</vt:lpstr>
      <vt:lpstr>첫 번째 순환 신경망</vt:lpstr>
      <vt:lpstr>6th  과대 적합을 감소하기 위해 순환 드롭아웃 사용하기</vt:lpstr>
      <vt:lpstr>과대 적합을 감소하기 위해 순환 드롭아웃 사용하기</vt:lpstr>
      <vt:lpstr>과대 적합을 감소하기 위해 순환 드롭아웃 사용하기</vt:lpstr>
      <vt:lpstr>7th  스태킹 순환 층</vt:lpstr>
      <vt:lpstr>스태킹 순환 층</vt:lpstr>
      <vt:lpstr>스태킹 순환 층</vt:lpstr>
      <vt:lpstr>8th  양방향 RNN 사용하기</vt:lpstr>
      <vt:lpstr>양방향 RNN 사용하기 (GRU)</vt:lpstr>
      <vt:lpstr>양방향 RNN 사용하기 (GRU)</vt:lpstr>
      <vt:lpstr>양방향 RNN 사용하기(GRU)</vt:lpstr>
      <vt:lpstr>양방향 RNN 사용하기 (LSTM) -  IMDB 감성 분석 문제</vt:lpstr>
      <vt:lpstr>양방향 RNN 사용하기(LSTM) -  IMDB 감성 분석 문제</vt:lpstr>
      <vt:lpstr>양방향 RNN 층의 동작 방식</vt:lpstr>
      <vt:lpstr>양방향 RNN 사용하기 (LSTM) -  IMDB 감성 분석 문제</vt:lpstr>
      <vt:lpstr>양방향 RNN 사용하기(LSTM) -  IMDB 감성 분석 문제</vt:lpstr>
      <vt:lpstr>양방향 RNN 사용하기 (GRU) – 온도 예측 문제</vt:lpstr>
      <vt:lpstr>양방향 RNN 사용하기(GRU) – 온도 예측 문제</vt:lpstr>
      <vt:lpstr>9th  더 나아가서</vt:lpstr>
      <vt:lpstr>10th 정리</vt:lpstr>
      <vt:lpstr>컨브넷을 사용한 시퀀스 처리</vt:lpstr>
      <vt:lpstr>컨브넷을 사용한 시퀀스 처리</vt:lpstr>
      <vt:lpstr>1st  시퀀스 데이터를 위한 1D 합성곱 이해하기</vt:lpstr>
      <vt:lpstr>2nd  시퀀스 데이터를 위한 1D 풀링</vt:lpstr>
      <vt:lpstr>3rd 1D 컨브넷 구현</vt:lpstr>
      <vt:lpstr>1D 컨브넷 구현</vt:lpstr>
      <vt:lpstr>1D 컨브넷 구현 – IMDB 감성 분류 문제</vt:lpstr>
      <vt:lpstr>1D 컨브넷 구현 – IMDB 감성 분류 문제</vt:lpstr>
      <vt:lpstr>4th  CNN과 RNN을 연결하여 긴 시퀀스 처리하기</vt:lpstr>
      <vt:lpstr>1D 컨브넷 구현 – 예나 온도 예측 문제</vt:lpstr>
      <vt:lpstr>1D 컨브넷 구현 – 예나 온도 예측 문제</vt:lpstr>
      <vt:lpstr>1D 컨브넷 + RNN – 예나 온도 예측 문제</vt:lpstr>
      <vt:lpstr>1D 컨브넷 구현 – 예나 온도 예측 문제</vt:lpstr>
      <vt:lpstr>1D 컨브넷 구현 – 예나 온도 예측 문제</vt:lpstr>
      <vt:lpstr>5th 정리</vt:lpstr>
      <vt:lpstr>요약</vt:lpstr>
      <vt:lpstr>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dc:creator>User</dc:creator>
  <cp:lastModifiedBy>조 민경</cp:lastModifiedBy>
  <cp:revision>73</cp:revision>
  <dcterms:modified xsi:type="dcterms:W3CDTF">2021-01-20T11:39:55Z</dcterms:modified>
</cp:coreProperties>
</file>